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Override8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4"/>
  </p:handoutMasterIdLst>
  <p:sldIdLst>
    <p:sldId id="256" r:id="rId2"/>
    <p:sldId id="264" r:id="rId3"/>
    <p:sldId id="291" r:id="rId4"/>
    <p:sldId id="292" r:id="rId5"/>
    <p:sldId id="293" r:id="rId6"/>
    <p:sldId id="281" r:id="rId7"/>
    <p:sldId id="310" r:id="rId8"/>
    <p:sldId id="297" r:id="rId9"/>
    <p:sldId id="303" r:id="rId10"/>
    <p:sldId id="305" r:id="rId11"/>
    <p:sldId id="308" r:id="rId12"/>
    <p:sldId id="318" r:id="rId13"/>
    <p:sldId id="309" r:id="rId14"/>
    <p:sldId id="304" r:id="rId15"/>
    <p:sldId id="319" r:id="rId16"/>
    <p:sldId id="306" r:id="rId17"/>
    <p:sldId id="313" r:id="rId18"/>
    <p:sldId id="314" r:id="rId19"/>
    <p:sldId id="315" r:id="rId20"/>
    <p:sldId id="311" r:id="rId21"/>
    <p:sldId id="294" r:id="rId22"/>
    <p:sldId id="296" r:id="rId23"/>
    <p:sldId id="323" r:id="rId24"/>
    <p:sldId id="300" r:id="rId25"/>
    <p:sldId id="316" r:id="rId26"/>
    <p:sldId id="301" r:id="rId27"/>
    <p:sldId id="317" r:id="rId28"/>
    <p:sldId id="322" r:id="rId29"/>
    <p:sldId id="312" r:id="rId30"/>
    <p:sldId id="321" r:id="rId31"/>
    <p:sldId id="320" r:id="rId32"/>
    <p:sldId id="290" r:id="rId33"/>
  </p:sldIdLst>
  <p:sldSz cx="9144000" cy="6858000" type="screen4x3"/>
  <p:notesSz cx="6662738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38CBD"/>
    <a:srgbClr val="0386B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23" autoAdjust="0"/>
  </p:normalViewPr>
  <p:slideViewPr>
    <p:cSldViewPr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963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c%201\Desktop\Factors%20influencing%20choice%20of%20research%20topic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exico\Desktop\Mapping\Tabele\Research%20topics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c%201\Desktop\Fields%20of%20research%20contribution%20by%20level%20of%20education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exico\Desktop\Mapping\Tabele\Research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Chart%20in%20Microsoft%20PowerPoint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D:\Jelena's%20space\Projekti\Mapping\Upitnici%20SVI.xls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c%201\Desktop\Obstacles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c%201\Desktop\Solutions.xlsx" TargetMode="External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7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600" b="1" i="0" baseline="0" dirty="0">
                <a:effectLst/>
              </a:rPr>
              <a:t>Factors influencing choice of research </a:t>
            </a:r>
            <a:r>
              <a:rPr lang="en-US" sz="1600" b="1" i="0" baseline="0" dirty="0" smtClean="0">
                <a:effectLst/>
              </a:rPr>
              <a:t>topics </a:t>
            </a:r>
            <a:r>
              <a:rPr lang="en-US" sz="1600" b="1" i="0" baseline="0" dirty="0">
                <a:effectLst/>
              </a:rPr>
              <a:t>(Interview data, EP, aggregate)</a:t>
            </a:r>
            <a:endParaRPr lang="en-US" sz="1600" dirty="0">
              <a:effectLst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0.26097611829451545"/>
          <c:y val="0.16145161290322579"/>
          <c:w val="0.47359881000573284"/>
          <c:h val="0.77120523241046668"/>
        </c:manualLayout>
      </c:layout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EP interviewees reporting the factor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International developments</c:v>
                </c:pt>
                <c:pt idx="1">
                  <c:v>Ministry's preference</c:v>
                </c:pt>
                <c:pt idx="2">
                  <c:v>Research interests</c:v>
                </c:pt>
                <c:pt idx="3">
                  <c:v>Organization's mission</c:v>
                </c:pt>
                <c:pt idx="4">
                  <c:v>Social relevance</c:v>
                </c:pt>
                <c:pt idx="5">
                  <c:v>Funding opportunities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4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11</c:v>
                </c:pt>
              </c:numCache>
            </c:numRef>
          </c:val>
        </c:ser>
        <c:axId val="67511808"/>
        <c:axId val="67513344"/>
      </c:barChart>
      <c:catAx>
        <c:axId val="67511808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7513344"/>
        <c:crosses val="autoZero"/>
        <c:auto val="1"/>
        <c:lblAlgn val="ctr"/>
        <c:lblOffset val="100"/>
      </c:catAx>
      <c:valAx>
        <c:axId val="67513344"/>
        <c:scaling>
          <c:orientation val="minMax"/>
        </c:scaling>
        <c:axPos val="b"/>
        <c:numFmt formatCode="General" sourceLinked="1"/>
        <c:tickLblPos val="nextTo"/>
        <c:crossAx val="675118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5340146143359066"/>
          <c:y val="0.43421090508847804"/>
          <c:w val="0.23639445556731226"/>
          <c:h val="0.2419545339090679"/>
        </c:manualLayout>
      </c:layout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7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600" dirty="0"/>
              <a:t>Thematic</a:t>
            </a:r>
            <a:r>
              <a:rPr lang="en-US" sz="1600" baseline="0" dirty="0"/>
              <a:t> orientation of evidence providers (questionnaire and web-based sources)</a:t>
            </a:r>
            <a:endParaRPr lang="en-US" sz="1600" dirty="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'Topic aggr'!$B$1</c:f>
              <c:strCache>
                <c:ptCount val="1"/>
                <c:pt idx="0">
                  <c:v>Nb. of EP</c:v>
                </c:pt>
              </c:strCache>
            </c:strRef>
          </c:tx>
          <c:cat>
            <c:strRef>
              <c:f>'Topic aggr'!$A$3:$A$10</c:f>
              <c:strCache>
                <c:ptCount val="8"/>
                <c:pt idx="0">
                  <c:v>Internationalization</c:v>
                </c:pt>
                <c:pt idx="1">
                  <c:v>Financing</c:v>
                </c:pt>
                <c:pt idx="2">
                  <c:v>Attainment &amp; drop-out</c:v>
                </c:pt>
                <c:pt idx="3">
                  <c:v>Standards &amp; quality</c:v>
                </c:pt>
                <c:pt idx="4">
                  <c:v>Policy &amp; governance</c:v>
                </c:pt>
                <c:pt idx="5">
                  <c:v>Equity &amp; social dimension</c:v>
                </c:pt>
                <c:pt idx="6">
                  <c:v>Education &amp; society</c:v>
                </c:pt>
                <c:pt idx="7">
                  <c:v>Teaching and learning</c:v>
                </c:pt>
              </c:strCache>
            </c:strRef>
          </c:cat>
          <c:val>
            <c:numRef>
              <c:f>'Topic aggr'!$B$3:$B$10</c:f>
              <c:numCache>
                <c:formatCode>General</c:formatCode>
                <c:ptCount val="8"/>
                <c:pt idx="0">
                  <c:v>2</c:v>
                </c:pt>
                <c:pt idx="1">
                  <c:v>6</c:v>
                </c:pt>
                <c:pt idx="2">
                  <c:v>6</c:v>
                </c:pt>
                <c:pt idx="3">
                  <c:v>11</c:v>
                </c:pt>
                <c:pt idx="4">
                  <c:v>12</c:v>
                </c:pt>
                <c:pt idx="5">
                  <c:v>14</c:v>
                </c:pt>
                <c:pt idx="6">
                  <c:v>16</c:v>
                </c:pt>
                <c:pt idx="7">
                  <c:v>21</c:v>
                </c:pt>
              </c:numCache>
            </c:numRef>
          </c:val>
        </c:ser>
        <c:axId val="67941120"/>
        <c:axId val="67942656"/>
      </c:barChart>
      <c:catAx>
        <c:axId val="67941120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7942656"/>
        <c:crosses val="autoZero"/>
        <c:auto val="1"/>
        <c:lblAlgn val="ctr"/>
        <c:lblOffset val="100"/>
      </c:catAx>
      <c:valAx>
        <c:axId val="67942656"/>
        <c:scaling>
          <c:orientation val="minMax"/>
          <c:max val="22"/>
          <c:min val="0"/>
        </c:scaling>
        <c:axPos val="b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794112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Research contribution by level of </a:t>
            </a:r>
            <a:r>
              <a:rPr lang="en-US" dirty="0" smtClean="0"/>
              <a:t>education </a:t>
            </a:r>
            <a:r>
              <a:rPr lang="en-US" dirty="0"/>
              <a:t>(</a:t>
            </a:r>
            <a:r>
              <a:rPr lang="en-US" dirty="0" smtClean="0"/>
              <a:t>questionnaire/aggregate</a:t>
            </a:r>
            <a:r>
              <a:rPr lang="en-US" dirty="0"/>
              <a:t>)</a:t>
            </a:r>
          </a:p>
        </c:rich>
      </c:tx>
      <c:layout>
        <c:manualLayout>
          <c:xMode val="edge"/>
          <c:yMode val="edge"/>
          <c:x val="0.11199400074990626"/>
          <c:y val="0.1"/>
        </c:manualLayout>
      </c:layout>
    </c:title>
    <c:plotArea>
      <c:layout>
        <c:manualLayout>
          <c:layoutTarget val="inner"/>
          <c:xMode val="edge"/>
          <c:yMode val="edge"/>
          <c:x val="9.9508061492313518E-2"/>
          <c:y val="0.36263910761154855"/>
          <c:w val="0.57682377202849688"/>
          <c:h val="0.3961561679790029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items listed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Pre-university education</c:v>
                </c:pt>
                <c:pt idx="1">
                  <c:v>General</c:v>
                </c:pt>
                <c:pt idx="2">
                  <c:v>Higher education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23</c:v>
                </c:pt>
                <c:pt idx="1">
                  <c:v>14</c:v>
                </c:pt>
                <c:pt idx="2">
                  <c:v>9</c:v>
                </c:pt>
              </c:numCache>
            </c:numRef>
          </c:val>
        </c:ser>
        <c:axId val="68414464"/>
        <c:axId val="68420352"/>
      </c:barChart>
      <c:catAx>
        <c:axId val="6841446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8420352"/>
        <c:crosses val="autoZero"/>
        <c:auto val="1"/>
        <c:lblAlgn val="ctr"/>
        <c:lblOffset val="100"/>
      </c:catAx>
      <c:valAx>
        <c:axId val="6842035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841446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0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Research contribution by theme (questionnaire/aggregate)</a:t>
            </a:r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Sheet1!$G$4</c:f>
              <c:strCache>
                <c:ptCount val="1"/>
                <c:pt idx="0">
                  <c:v>Nb.of items listed</c:v>
                </c:pt>
              </c:strCache>
            </c:strRef>
          </c:tx>
          <c:cat>
            <c:strRef>
              <c:f>Sheet1!$F$5:$F$12</c:f>
              <c:strCache>
                <c:ptCount val="8"/>
                <c:pt idx="0">
                  <c:v>Equity &amp; social dimension</c:v>
                </c:pt>
                <c:pt idx="1">
                  <c:v>Teaching and learning</c:v>
                </c:pt>
                <c:pt idx="2">
                  <c:v>Standards &amp; quality</c:v>
                </c:pt>
                <c:pt idx="3">
                  <c:v>Education &amp; society</c:v>
                </c:pt>
                <c:pt idx="4">
                  <c:v>Attainment &amp; drop-out</c:v>
                </c:pt>
                <c:pt idx="5">
                  <c:v>Policy &amp; governance</c:v>
                </c:pt>
                <c:pt idx="6">
                  <c:v>Internationalization</c:v>
                </c:pt>
                <c:pt idx="7">
                  <c:v>Financing</c:v>
                </c:pt>
              </c:strCache>
            </c:strRef>
          </c:cat>
          <c:val>
            <c:numRef>
              <c:f>Sheet1!$G$5:$G$12</c:f>
              <c:numCache>
                <c:formatCode>General</c:formatCode>
                <c:ptCount val="8"/>
                <c:pt idx="0">
                  <c:v>11</c:v>
                </c:pt>
                <c:pt idx="1">
                  <c:v>11</c:v>
                </c:pt>
                <c:pt idx="2">
                  <c:v>7</c:v>
                </c:pt>
                <c:pt idx="3">
                  <c:v>7</c:v>
                </c:pt>
                <c:pt idx="4">
                  <c:v>5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axId val="68453120"/>
        <c:axId val="68454656"/>
      </c:barChart>
      <c:catAx>
        <c:axId val="6845312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8454656"/>
        <c:crosses val="autoZero"/>
        <c:auto val="1"/>
        <c:lblAlgn val="ctr"/>
        <c:lblOffset val="100"/>
      </c:catAx>
      <c:valAx>
        <c:axId val="68454656"/>
        <c:scaling>
          <c:orientation val="minMax"/>
        </c:scaling>
        <c:axPos val="l"/>
        <c:numFmt formatCode="General" sourceLinked="1"/>
        <c:tickLblPos val="nextTo"/>
        <c:crossAx val="68453120"/>
        <c:crosses val="autoZero"/>
        <c:crossBetween val="between"/>
      </c:valAx>
    </c:plotArea>
    <c:legend>
      <c:legendPos val="r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6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b="1" i="0" u="none" strike="noStrike" baseline="0" dirty="0">
                <a:effectLst/>
              </a:rPr>
              <a:t>Disciplinary </a:t>
            </a:r>
            <a:r>
              <a:rPr lang="en-US" sz="2000" b="1" i="0" u="none" strike="noStrike" baseline="0" dirty="0" smtClean="0">
                <a:effectLst/>
              </a:rPr>
              <a:t>orientation of EP </a:t>
            </a:r>
            <a:r>
              <a:rPr lang="en-US" sz="2000" b="1" i="0" u="none" strike="noStrike" baseline="0" dirty="0">
                <a:effectLst/>
              </a:rPr>
              <a:t>(questionnaire/aggregate)</a:t>
            </a:r>
            <a:endParaRPr lang="en-US" sz="2000" dirty="0"/>
          </a:p>
        </c:rich>
      </c:tx>
      <c:layout>
        <c:manualLayout>
          <c:xMode val="edge"/>
          <c:yMode val="edge"/>
          <c:x val="0.17483836841823344"/>
          <c:y val="1.538461538461542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'[Chart in Microsoft PowerPoint]Quiery 2'!$N$3</c:f>
              <c:strCache>
                <c:ptCount val="1"/>
                <c:pt idx="0">
                  <c:v>Psychology</c:v>
                </c:pt>
              </c:strCache>
            </c:strRef>
          </c:tx>
          <c:cat>
            <c:strRef>
              <c:f>'[Chart in Microsoft PowerPoint]Quiery 2'!$O$2</c:f>
              <c:strCache>
                <c:ptCount val="1"/>
                <c:pt idx="0">
                  <c:v>Nb. of EP recognizing the discipline as relevant for their work</c:v>
                </c:pt>
              </c:strCache>
            </c:strRef>
          </c:cat>
          <c:val>
            <c:numRef>
              <c:f>'[Chart in Microsoft PowerPoint]Quiery 2'!$O$3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ser>
          <c:idx val="1"/>
          <c:order val="1"/>
          <c:tx>
            <c:strRef>
              <c:f>'[Chart in Microsoft PowerPoint]Quiery 2'!$N$4</c:f>
              <c:strCache>
                <c:ptCount val="1"/>
                <c:pt idx="0">
                  <c:v>Pedagogy</c:v>
                </c:pt>
              </c:strCache>
            </c:strRef>
          </c:tx>
          <c:cat>
            <c:strRef>
              <c:f>'[Chart in Microsoft PowerPoint]Quiery 2'!$O$2</c:f>
              <c:strCache>
                <c:ptCount val="1"/>
                <c:pt idx="0">
                  <c:v>Nb. of EP recognizing the discipline as relevant for their work</c:v>
                </c:pt>
              </c:strCache>
            </c:strRef>
          </c:cat>
          <c:val>
            <c:numRef>
              <c:f>'[Chart in Microsoft PowerPoint]Quiery 2'!$O$4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2"/>
          <c:order val="2"/>
          <c:tx>
            <c:strRef>
              <c:f>'[Chart in Microsoft PowerPoint]Quiery 2'!$N$5</c:f>
              <c:strCache>
                <c:ptCount val="1"/>
                <c:pt idx="0">
                  <c:v>Public policy</c:v>
                </c:pt>
              </c:strCache>
            </c:strRef>
          </c:tx>
          <c:cat>
            <c:strRef>
              <c:f>'[Chart in Microsoft PowerPoint]Quiery 2'!$O$2</c:f>
              <c:strCache>
                <c:ptCount val="1"/>
                <c:pt idx="0">
                  <c:v>Nb. of EP recognizing the discipline as relevant for their work</c:v>
                </c:pt>
              </c:strCache>
            </c:strRef>
          </c:cat>
          <c:val>
            <c:numRef>
              <c:f>'[Chart in Microsoft PowerPoint]Quiery 2'!$O$5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3"/>
          <c:order val="3"/>
          <c:tx>
            <c:strRef>
              <c:f>'[Chart in Microsoft PowerPoint]Quiery 2'!$N$6</c:f>
              <c:strCache>
                <c:ptCount val="1"/>
                <c:pt idx="0">
                  <c:v>Sociology</c:v>
                </c:pt>
              </c:strCache>
            </c:strRef>
          </c:tx>
          <c:cat>
            <c:strRef>
              <c:f>'[Chart in Microsoft PowerPoint]Quiery 2'!$O$2</c:f>
              <c:strCache>
                <c:ptCount val="1"/>
                <c:pt idx="0">
                  <c:v>Nb. of EP recognizing the discipline as relevant for their work</c:v>
                </c:pt>
              </c:strCache>
            </c:strRef>
          </c:cat>
          <c:val>
            <c:numRef>
              <c:f>'[Chart in Microsoft PowerPoint]Quiery 2'!$O$6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4"/>
          <c:order val="4"/>
          <c:tx>
            <c:strRef>
              <c:f>'[Chart in Microsoft PowerPoint]Quiery 2'!$N$7</c:f>
              <c:strCache>
                <c:ptCount val="1"/>
                <c:pt idx="0">
                  <c:v>Andragogy</c:v>
                </c:pt>
              </c:strCache>
            </c:strRef>
          </c:tx>
          <c:cat>
            <c:strRef>
              <c:f>'[Chart in Microsoft PowerPoint]Quiery 2'!$O$2</c:f>
              <c:strCache>
                <c:ptCount val="1"/>
                <c:pt idx="0">
                  <c:v>Nb. of EP recognizing the discipline as relevant for their work</c:v>
                </c:pt>
              </c:strCache>
            </c:strRef>
          </c:cat>
          <c:val>
            <c:numRef>
              <c:f>'[Chart in Microsoft PowerPoint]Quiery 2'!$O$7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5"/>
          <c:order val="5"/>
          <c:tx>
            <c:strRef>
              <c:f>'[Chart in Microsoft PowerPoint]Quiery 2'!$N$8</c:f>
              <c:strCache>
                <c:ptCount val="1"/>
                <c:pt idx="0">
                  <c:v>Org.science</c:v>
                </c:pt>
              </c:strCache>
            </c:strRef>
          </c:tx>
          <c:cat>
            <c:strRef>
              <c:f>'[Chart in Microsoft PowerPoint]Quiery 2'!$O$2</c:f>
              <c:strCache>
                <c:ptCount val="1"/>
                <c:pt idx="0">
                  <c:v>Nb. of EP recognizing the discipline as relevant for their work</c:v>
                </c:pt>
              </c:strCache>
            </c:strRef>
          </c:cat>
          <c:val>
            <c:numRef>
              <c:f>'[Chart in Microsoft PowerPoint]Quiery 2'!$O$8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6"/>
          <c:order val="6"/>
          <c:tx>
            <c:strRef>
              <c:f>'[Chart in Microsoft PowerPoint]Quiery 2'!$N$9</c:f>
              <c:strCache>
                <c:ptCount val="1"/>
                <c:pt idx="0">
                  <c:v>Other</c:v>
                </c:pt>
              </c:strCache>
            </c:strRef>
          </c:tx>
          <c:cat>
            <c:strRef>
              <c:f>'[Chart in Microsoft PowerPoint]Quiery 2'!$O$2</c:f>
              <c:strCache>
                <c:ptCount val="1"/>
                <c:pt idx="0">
                  <c:v>Nb. of EP recognizing the discipline as relevant for their work</c:v>
                </c:pt>
              </c:strCache>
            </c:strRef>
          </c:cat>
          <c:val>
            <c:numRef>
              <c:f>'[Chart in Microsoft PowerPoint]Quiery 2'!$O$9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7"/>
          <c:order val="7"/>
          <c:tx>
            <c:strRef>
              <c:f>'[Chart in Microsoft PowerPoint]Quiery 2'!$N$10</c:f>
              <c:strCache>
                <c:ptCount val="1"/>
                <c:pt idx="0">
                  <c:v>Economics</c:v>
                </c:pt>
              </c:strCache>
            </c:strRef>
          </c:tx>
          <c:cat>
            <c:strRef>
              <c:f>'[Chart in Microsoft PowerPoint]Quiery 2'!$O$2</c:f>
              <c:strCache>
                <c:ptCount val="1"/>
                <c:pt idx="0">
                  <c:v>Nb. of EP recognizing the discipline as relevant for their work</c:v>
                </c:pt>
              </c:strCache>
            </c:strRef>
          </c:cat>
          <c:val>
            <c:numRef>
              <c:f>'[Chart in Microsoft PowerPoint]Quiery 2'!$O$10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8"/>
          <c:order val="8"/>
          <c:tx>
            <c:strRef>
              <c:f>'[Chart in Microsoft PowerPoint]Quiery 2'!$N$11</c:f>
              <c:strCache>
                <c:ptCount val="1"/>
                <c:pt idx="0">
                  <c:v>Political science</c:v>
                </c:pt>
              </c:strCache>
            </c:strRef>
          </c:tx>
          <c:cat>
            <c:strRef>
              <c:f>'[Chart in Microsoft PowerPoint]Quiery 2'!$O$2</c:f>
              <c:strCache>
                <c:ptCount val="1"/>
                <c:pt idx="0">
                  <c:v>Nb. of EP recognizing the discipline as relevant for their work</c:v>
                </c:pt>
              </c:strCache>
            </c:strRef>
          </c:cat>
          <c:val>
            <c:numRef>
              <c:f>'[Chart in Microsoft PowerPoint]Quiery 2'!$O$11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axId val="67850240"/>
        <c:axId val="67851776"/>
      </c:barChart>
      <c:catAx>
        <c:axId val="6785024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7851776"/>
        <c:crosses val="autoZero"/>
        <c:auto val="1"/>
        <c:lblAlgn val="ctr"/>
        <c:lblOffset val="100"/>
      </c:catAx>
      <c:valAx>
        <c:axId val="67851776"/>
        <c:scaling>
          <c:orientation val="minMax"/>
        </c:scaling>
        <c:axPos val="l"/>
        <c:numFmt formatCode="General" sourceLinked="1"/>
        <c:tickLblPos val="nextTo"/>
        <c:crossAx val="6785024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5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 smtClean="0"/>
              <a:t>Targeted prime users of research as perceived by EP (questionnaire/aggregate</a:t>
            </a:r>
            <a:r>
              <a:rPr lang="en-US" sz="2000" dirty="0"/>
              <a:t>)</a:t>
            </a:r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Target!$O$4</c:f>
              <c:strCache>
                <c:ptCount val="1"/>
                <c:pt idx="0">
                  <c:v>Government</c:v>
                </c:pt>
              </c:strCache>
            </c:strRef>
          </c:tx>
          <c:cat>
            <c:strRef>
              <c:f>Target!$P$3</c:f>
              <c:strCache>
                <c:ptCount val="1"/>
                <c:pt idx="0">
                  <c:v>Nb. of EP recognizing the target group as relevant for their work</c:v>
                </c:pt>
              </c:strCache>
            </c:strRef>
          </c:cat>
          <c:val>
            <c:numRef>
              <c:f>Target!$P$4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</c:ser>
        <c:ser>
          <c:idx val="1"/>
          <c:order val="1"/>
          <c:tx>
            <c:strRef>
              <c:f>Target!$O$5</c:f>
              <c:strCache>
                <c:ptCount val="1"/>
                <c:pt idx="0">
                  <c:v>International institutions/organizations</c:v>
                </c:pt>
              </c:strCache>
            </c:strRef>
          </c:tx>
          <c:cat>
            <c:strRef>
              <c:f>Target!$P$3</c:f>
              <c:strCache>
                <c:ptCount val="1"/>
                <c:pt idx="0">
                  <c:v>Nb. of EP recognizing the target group as relevant for their work</c:v>
                </c:pt>
              </c:strCache>
            </c:strRef>
          </c:cat>
          <c:val>
            <c:numRef>
              <c:f>Target!$P$5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</c:ser>
        <c:ser>
          <c:idx val="2"/>
          <c:order val="2"/>
          <c:tx>
            <c:strRef>
              <c:f>Target!$O$6</c:f>
              <c:strCache>
                <c:ptCount val="1"/>
                <c:pt idx="0">
                  <c:v>Students and pupils</c:v>
                </c:pt>
              </c:strCache>
            </c:strRef>
          </c:tx>
          <c:cat>
            <c:strRef>
              <c:f>Target!$P$3</c:f>
              <c:strCache>
                <c:ptCount val="1"/>
                <c:pt idx="0">
                  <c:v>Nb. of EP recognizing the target group as relevant for their work</c:v>
                </c:pt>
              </c:strCache>
            </c:strRef>
          </c:cat>
          <c:val>
            <c:numRef>
              <c:f>Target!$P$6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3"/>
          <c:order val="3"/>
          <c:tx>
            <c:strRef>
              <c:f>Target!$O$7</c:f>
              <c:strCache>
                <c:ptCount val="1"/>
                <c:pt idx="0">
                  <c:v>Scientific community</c:v>
                </c:pt>
              </c:strCache>
            </c:strRef>
          </c:tx>
          <c:cat>
            <c:strRef>
              <c:f>Target!$P$3</c:f>
              <c:strCache>
                <c:ptCount val="1"/>
                <c:pt idx="0">
                  <c:v>Nb. of EP recognizing the target group as relevant for their work</c:v>
                </c:pt>
              </c:strCache>
            </c:strRef>
          </c:cat>
          <c:val>
            <c:numRef>
              <c:f>Target!$P$7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4"/>
          <c:order val="4"/>
          <c:tx>
            <c:strRef>
              <c:f>Target!$O$8</c:f>
              <c:strCache>
                <c:ptCount val="1"/>
                <c:pt idx="0">
                  <c:v>General public</c:v>
                </c:pt>
              </c:strCache>
            </c:strRef>
          </c:tx>
          <c:cat>
            <c:strRef>
              <c:f>Target!$P$3</c:f>
              <c:strCache>
                <c:ptCount val="1"/>
                <c:pt idx="0">
                  <c:v>Nb. of EP recognizing the target group as relevant for their work</c:v>
                </c:pt>
              </c:strCache>
            </c:strRef>
          </c:cat>
          <c:val>
            <c:numRef>
              <c:f>Target!$P$8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5"/>
          <c:order val="5"/>
          <c:tx>
            <c:strRef>
              <c:f>Target!$O$9</c:f>
              <c:strCache>
                <c:ptCount val="1"/>
                <c:pt idx="0">
                  <c:v>Local self-government/municipality</c:v>
                </c:pt>
              </c:strCache>
            </c:strRef>
          </c:tx>
          <c:cat>
            <c:strRef>
              <c:f>Target!$P$3</c:f>
              <c:strCache>
                <c:ptCount val="1"/>
                <c:pt idx="0">
                  <c:v>Nb. of EP recognizing the target group as relevant for their work</c:v>
                </c:pt>
              </c:strCache>
            </c:strRef>
          </c:cat>
          <c:val>
            <c:numRef>
              <c:f>Target!$P$9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6"/>
          <c:order val="6"/>
          <c:tx>
            <c:strRef>
              <c:f>Target!$O$10</c:f>
              <c:strCache>
                <c:ptCount val="1"/>
                <c:pt idx="0">
                  <c:v>Parents</c:v>
                </c:pt>
              </c:strCache>
            </c:strRef>
          </c:tx>
          <c:cat>
            <c:strRef>
              <c:f>Target!$P$3</c:f>
              <c:strCache>
                <c:ptCount val="1"/>
                <c:pt idx="0">
                  <c:v>Nb. of EP recognizing the target group as relevant for their work</c:v>
                </c:pt>
              </c:strCache>
            </c:strRef>
          </c:cat>
          <c:val>
            <c:numRef>
              <c:f>Target!$P$10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7"/>
          <c:order val="7"/>
          <c:tx>
            <c:strRef>
              <c:f>Target!$O$11</c:f>
              <c:strCache>
                <c:ptCount val="1"/>
                <c:pt idx="0">
                  <c:v>Other </c:v>
                </c:pt>
              </c:strCache>
            </c:strRef>
          </c:tx>
          <c:cat>
            <c:strRef>
              <c:f>Target!$P$3</c:f>
              <c:strCache>
                <c:ptCount val="1"/>
                <c:pt idx="0">
                  <c:v>Nb. of EP recognizing the target group as relevant for their work</c:v>
                </c:pt>
              </c:strCache>
            </c:strRef>
          </c:cat>
          <c:val>
            <c:numRef>
              <c:f>Target!$P$11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axId val="69769856"/>
        <c:axId val="69779840"/>
      </c:barChart>
      <c:catAx>
        <c:axId val="6976985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9779840"/>
        <c:crosses val="autoZero"/>
        <c:auto val="1"/>
        <c:lblAlgn val="ctr"/>
        <c:lblOffset val="100"/>
      </c:catAx>
      <c:valAx>
        <c:axId val="69779840"/>
        <c:scaling>
          <c:orientation val="minMax"/>
          <c:max val="14"/>
        </c:scaling>
        <c:axPos val="l"/>
        <c:numFmt formatCode="General" sourceLinked="1"/>
        <c:tickLblPos val="nextTo"/>
        <c:crossAx val="6976985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</c:chart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5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Key obstacles to evidence-based policy making (interview </a:t>
            </a:r>
            <a:r>
              <a:rPr lang="en-US" dirty="0" smtClean="0"/>
              <a:t>data,</a:t>
            </a:r>
            <a:r>
              <a:rPr lang="en-US" baseline="0" dirty="0" smtClean="0"/>
              <a:t> </a:t>
            </a:r>
            <a:r>
              <a:rPr lang="en-US" dirty="0" smtClean="0"/>
              <a:t>aggregate</a:t>
            </a:r>
            <a:r>
              <a:rPr lang="en-US" dirty="0"/>
              <a:t>)</a:t>
            </a:r>
          </a:p>
        </c:rich>
      </c:tx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interviewees reporting the obstacle</c:v>
                </c:pt>
              </c:strCache>
            </c:strRef>
          </c:tx>
          <c:cat>
            <c:strRef>
              <c:f>Sheet1!$A$14:$A$33</c:f>
              <c:strCache>
                <c:ptCount val="20"/>
                <c:pt idx="0">
                  <c:v>Traditional or cultural beliefs are too strong</c:v>
                </c:pt>
                <c:pt idx="1">
                  <c:v>Lack of research units within the government</c:v>
                </c:pt>
                <c:pt idx="2">
                  <c:v>Fragmented governance</c:v>
                </c:pt>
                <c:pt idx="3">
                  <c:v>Incompatibility of data-collection method</c:v>
                </c:pt>
                <c:pt idx="4">
                  <c:v>System being too centralized</c:v>
                </c:pt>
                <c:pt idx="5">
                  <c:v>Lack of incentives</c:v>
                </c:pt>
                <c:pt idx="6">
                  <c:v>Lack of transparency in decision making</c:v>
                </c:pt>
                <c:pt idx="7">
                  <c:v>Slowness of policy process</c:v>
                </c:pt>
                <c:pt idx="8">
                  <c:v>No or poor promotion of research results</c:v>
                </c:pt>
                <c:pt idx="9">
                  <c:v>Lack of focus in policy makers</c:v>
                </c:pt>
                <c:pt idx="10">
                  <c:v>Weak institutionalization of EBPM</c:v>
                </c:pt>
                <c:pt idx="11">
                  <c:v>Inaccessible data</c:v>
                </c:pt>
                <c:pt idx="12">
                  <c:v>Lack of trust among institutions</c:v>
                </c:pt>
                <c:pt idx="13">
                  <c:v>Political instability</c:v>
                </c:pt>
                <c:pt idx="14">
                  <c:v>Little understanding of EBPM</c:v>
                </c:pt>
                <c:pt idx="15">
                  <c:v>Lack of institutional linkages</c:v>
                </c:pt>
                <c:pt idx="16">
                  <c:v>Political influence</c:v>
                </c:pt>
                <c:pt idx="17">
                  <c:v>Lack of capacities or competences in policy maker</c:v>
                </c:pt>
                <c:pt idx="18">
                  <c:v>No evidence collection and systematization</c:v>
                </c:pt>
                <c:pt idx="19">
                  <c:v>Poor reliability of research or data</c:v>
                </c:pt>
              </c:strCache>
            </c:strRef>
          </c:cat>
          <c:val>
            <c:numRef>
              <c:f>Sheet1!$B$14:$B$33</c:f>
              <c:numCache>
                <c:formatCode>General</c:formatCode>
                <c:ptCount val="20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4</c:v>
                </c:pt>
                <c:pt idx="12">
                  <c:v>5</c:v>
                </c:pt>
                <c:pt idx="13">
                  <c:v>5</c:v>
                </c:pt>
                <c:pt idx="14">
                  <c:v>6</c:v>
                </c:pt>
                <c:pt idx="15">
                  <c:v>7</c:v>
                </c:pt>
                <c:pt idx="16">
                  <c:v>7</c:v>
                </c:pt>
                <c:pt idx="17">
                  <c:v>10</c:v>
                </c:pt>
                <c:pt idx="18">
                  <c:v>12</c:v>
                </c:pt>
                <c:pt idx="19">
                  <c:v>12</c:v>
                </c:pt>
              </c:numCache>
            </c:numRef>
          </c:val>
        </c:ser>
        <c:axId val="69891200"/>
        <c:axId val="69892736"/>
      </c:barChart>
      <c:catAx>
        <c:axId val="6989120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9892736"/>
        <c:crosses val="autoZero"/>
        <c:auto val="1"/>
        <c:lblAlgn val="ctr"/>
        <c:lblOffset val="100"/>
      </c:catAx>
      <c:valAx>
        <c:axId val="69892736"/>
        <c:scaling>
          <c:orientation val="minMax"/>
        </c:scaling>
        <c:axPos val="b"/>
        <c:numFmt formatCode="General" sourceLinked="1"/>
        <c:majorTickMark val="none"/>
        <c:tickLblPos val="nextTo"/>
        <c:crossAx val="69891200"/>
        <c:crosses val="autoZero"/>
        <c:crossBetween val="between"/>
      </c:valAx>
    </c:plotArea>
    <c:legend>
      <c:legendPos val="t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</c:chart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/>
              <a:t>Suggested </a:t>
            </a:r>
            <a:r>
              <a:rPr lang="en-US" sz="2000" dirty="0" smtClean="0"/>
              <a:t>directions for enhancing EBPM </a:t>
            </a:r>
            <a:r>
              <a:rPr lang="en-US" sz="1800" b="1" i="0" u="none" strike="noStrike" baseline="0" dirty="0" smtClean="0">
                <a:effectLst/>
              </a:rPr>
              <a:t>as identified by interviewees </a:t>
            </a:r>
            <a:r>
              <a:rPr lang="en-US" sz="2000" dirty="0" smtClean="0"/>
              <a:t> </a:t>
            </a:r>
            <a:r>
              <a:rPr lang="en-US" sz="2000" dirty="0"/>
              <a:t>(interview data, </a:t>
            </a:r>
            <a:r>
              <a:rPr lang="en-US" sz="2000" dirty="0" smtClean="0"/>
              <a:t>aggregate</a:t>
            </a:r>
            <a:r>
              <a:rPr lang="en-US" sz="2000" dirty="0"/>
              <a:t>)</a:t>
            </a:r>
          </a:p>
        </c:rich>
      </c:tx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interviewees reporting the suggestion</c:v>
                </c:pt>
              </c:strCache>
            </c:strRef>
          </c:tx>
          <c:cat>
            <c:strRef>
              <c:f>Sheet1!$A$17:$A$31</c:f>
              <c:strCache>
                <c:ptCount val="15"/>
                <c:pt idx="0">
                  <c:v>Adopt a strategic approach to policy making</c:v>
                </c:pt>
                <c:pt idx="1">
                  <c:v>Establish a communication platform for policy makers and evdence providers</c:v>
                </c:pt>
                <c:pt idx="2">
                  <c:v>Establish a fund for supporting educational research</c:v>
                </c:pt>
                <c:pt idx="3">
                  <c:v>Make decision making more transparent</c:v>
                </c:pt>
                <c:pt idx="4">
                  <c:v>Make research and evidence publicly available</c:v>
                </c:pt>
                <c:pt idx="5">
                  <c:v>Raise awareness about EBPM</c:v>
                </c:pt>
                <c:pt idx="6">
                  <c:v>Build trust between institutions</c:v>
                </c:pt>
                <c:pt idx="7">
                  <c:v>Encourage democratic culture</c:v>
                </c:pt>
                <c:pt idx="8">
                  <c:v>Increase the level of autonomy from politics</c:v>
                </c:pt>
                <c:pt idx="9">
                  <c:v>Enhance evidence collection and systematisation</c:v>
                </c:pt>
                <c:pt idx="10">
                  <c:v>Better communication of evidence to policy makers</c:v>
                </c:pt>
                <c:pt idx="11">
                  <c:v>Coordinate evidence provision</c:v>
                </c:pt>
                <c:pt idx="12">
                  <c:v>Establish a network of evidence providers</c:v>
                </c:pt>
                <c:pt idx="13">
                  <c:v>Invest in capacities or competences (DM)</c:v>
                </c:pt>
                <c:pt idx="14">
                  <c:v>Strengthen institutional linkages</c:v>
                </c:pt>
              </c:strCache>
            </c:strRef>
          </c:cat>
          <c:val>
            <c:numRef>
              <c:f>Sheet1!$B$17:$B$31</c:f>
              <c:numCache>
                <c:formatCode>General</c:formatCode>
                <c:ptCount val="15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5</c:v>
                </c:pt>
                <c:pt idx="14">
                  <c:v>5</c:v>
                </c:pt>
              </c:numCache>
            </c:numRef>
          </c:val>
        </c:ser>
        <c:axId val="69918080"/>
        <c:axId val="70034560"/>
      </c:barChart>
      <c:catAx>
        <c:axId val="6991808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0034560"/>
        <c:crosses val="autoZero"/>
        <c:auto val="1"/>
        <c:lblAlgn val="ctr"/>
        <c:lblOffset val="100"/>
      </c:catAx>
      <c:valAx>
        <c:axId val="7003456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9918080"/>
        <c:crosses val="autoZero"/>
        <c:crossBetween val="between"/>
      </c:valAx>
    </c:plotArea>
    <c:legend>
      <c:legendPos val="t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zero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3488" y="0"/>
            <a:ext cx="288766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25F168-D28B-406D-A18B-F5C4FD1ABFF5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8876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3488" y="9409113"/>
            <a:ext cx="288766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72084-20E6-47C2-9267-AE10BCD061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79396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7348D-F629-48AE-B8C5-DAF3854A3F19}" type="datetimeFigureOut">
              <a:rPr lang="en-US"/>
              <a:pPr>
                <a:defRPr/>
              </a:pPr>
              <a:t>12/12/2011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48C59-90AB-4ABE-A9C9-4C582451DC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89B9F-6FC6-4933-8CE0-939D62127C42}" type="datetimeFigureOut">
              <a:rPr lang="en-US"/>
              <a:pPr>
                <a:defRPr/>
              </a:pPr>
              <a:t>12/12/2011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4D5F6-F639-4128-9EE1-9BC0ECAD49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F009A-5BE4-4B9F-8407-306AB1421503}" type="datetimeFigureOut">
              <a:rPr lang="en-US"/>
              <a:pPr>
                <a:defRPr/>
              </a:pPr>
              <a:t>12/12/2011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E216E-4D83-476D-A2D4-296C173786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20621-5D10-44EC-B3C9-995AC3BC5E66}" type="datetimeFigureOut">
              <a:rPr lang="en-US"/>
              <a:pPr>
                <a:defRPr/>
              </a:pPr>
              <a:t>12/12/2011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DD66B-3655-4D25-A070-BEEE44C11D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D1B32-7891-4963-B4EF-DD064A292945}" type="datetimeFigureOut">
              <a:rPr lang="en-US"/>
              <a:pPr>
                <a:defRPr/>
              </a:pPr>
              <a:t>12/12/2011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D2AB-FA23-466D-9841-284D5F3090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B69FA-FF30-4D9F-9624-80CCD5B22232}" type="datetimeFigureOut">
              <a:rPr lang="en-US"/>
              <a:pPr>
                <a:defRPr/>
              </a:pPr>
              <a:t>12/12/2011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148FA-0F80-401B-AC9A-2324998ABD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A4AED-A053-4B7B-9023-71F0117463FE}" type="datetimeFigureOut">
              <a:rPr lang="en-US"/>
              <a:pPr>
                <a:defRPr/>
              </a:pPr>
              <a:t>12/12/2011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24D65-A67C-4941-81E4-576674F8C8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7FCAC-30F2-4C9E-A364-7FFE50D355C0}" type="datetimeFigureOut">
              <a:rPr lang="en-US"/>
              <a:pPr>
                <a:defRPr/>
              </a:pPr>
              <a:t>12/12/2011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E8985-309F-4F7E-AC60-1EE817647A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04BFE-4C66-4218-8228-085B525D5BB2}" type="datetimeFigureOut">
              <a:rPr lang="en-US"/>
              <a:pPr>
                <a:defRPr/>
              </a:pPr>
              <a:t>12/12/2011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7B7BF-0F4C-49FD-8006-2460D30BB8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BDB99-6AD9-446F-A0A5-FAE5113091E2}" type="datetimeFigureOut">
              <a:rPr lang="en-US"/>
              <a:pPr>
                <a:defRPr/>
              </a:pPr>
              <a:t>12/12/2011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43422-0399-4BFC-854D-48269D6BA8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D0025-E697-4B82-9075-DD34E0647C66}" type="datetimeFigureOut">
              <a:rPr lang="en-US"/>
              <a:pPr>
                <a:defRPr/>
              </a:pPr>
              <a:t>12/12/2011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1F197-AC5D-4A53-B1B1-0BB78C4C11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AB18CAF-8C90-4FB9-9476-E70F237DD136}" type="datetimeFigureOut">
              <a:rPr lang="en-US"/>
              <a:pPr>
                <a:defRPr/>
              </a:pPr>
              <a:t>12/12/2011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E53399-651B-4D4C-91DD-4E96DA6807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EBF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5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nb-NO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pic>
        <p:nvPicPr>
          <p:cNvPr id="2053" name="Picture 3" descr="temp FRONT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7975"/>
            <a:ext cx="9144000" cy="655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Box 5"/>
          <p:cNvSpPr txBox="1">
            <a:spLocks noChangeArrowheads="1"/>
          </p:cNvSpPr>
          <p:nvPr/>
        </p:nvSpPr>
        <p:spPr bwMode="auto">
          <a:xfrm>
            <a:off x="2286000" y="1371600"/>
            <a:ext cx="66294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8064A2"/>
                </a:solidFill>
              </a:rPr>
              <a:t>Mapping Regional Capacities for</a:t>
            </a:r>
          </a:p>
          <a:p>
            <a:r>
              <a:rPr lang="en-US" sz="2400" b="1" dirty="0">
                <a:solidFill>
                  <a:srgbClr val="8064A2"/>
                </a:solidFill>
              </a:rPr>
              <a:t>Evidence-based Policy Making in Education in South Eastern Europe</a:t>
            </a:r>
          </a:p>
          <a:p>
            <a:endParaRPr lang="en-US" sz="2400" i="1" dirty="0">
              <a:solidFill>
                <a:srgbClr val="8064A2"/>
              </a:solidFill>
            </a:endParaRPr>
          </a:p>
          <a:p>
            <a:r>
              <a:rPr lang="en-US" i="1" dirty="0">
                <a:solidFill>
                  <a:srgbClr val="8064A2"/>
                </a:solidFill>
              </a:rPr>
              <a:t>An exploratory analysis of Albania, Bosnia and Herzegovina, Croatia, Macedonia, Moldova, Montenegro and Serbia</a:t>
            </a:r>
          </a:p>
          <a:p>
            <a:endParaRPr lang="en-US" sz="2800" i="1" dirty="0">
              <a:solidFill>
                <a:srgbClr val="8064A2"/>
              </a:solidFill>
              <a:latin typeface="Calibri" pitchFamily="34" charset="0"/>
            </a:endParaRPr>
          </a:p>
          <a:p>
            <a:r>
              <a:rPr lang="en-US" sz="2800" b="1" dirty="0">
                <a:solidFill>
                  <a:srgbClr val="0386B5"/>
                </a:solidFill>
                <a:latin typeface="Calibri" pitchFamily="34" charset="0"/>
              </a:rPr>
              <a:t>PRELIMINARY FINDINGS</a:t>
            </a:r>
          </a:p>
          <a:p>
            <a:endParaRPr lang="en-US" sz="2800" i="1" dirty="0">
              <a:solidFill>
                <a:srgbClr val="8064A2"/>
              </a:solidFill>
              <a:latin typeface="Calibri" pitchFamily="34" charset="0"/>
            </a:endParaRPr>
          </a:p>
          <a:p>
            <a:pPr algn="r"/>
            <a:r>
              <a:rPr lang="en-US" sz="2400" dirty="0">
                <a:solidFill>
                  <a:srgbClr val="8064A2"/>
                </a:solidFill>
                <a:latin typeface="Calibri" pitchFamily="34" charset="0"/>
              </a:rPr>
              <a:t>Belgrade</a:t>
            </a:r>
            <a:r>
              <a:rPr lang="sr-Latn-CS" sz="2400" dirty="0">
                <a:solidFill>
                  <a:srgbClr val="8064A2"/>
                </a:solidFill>
                <a:latin typeface="Calibri" pitchFamily="34" charset="0"/>
              </a:rPr>
              <a:t>, </a:t>
            </a:r>
            <a:r>
              <a:rPr lang="en-US" sz="2400" dirty="0">
                <a:solidFill>
                  <a:srgbClr val="8064A2"/>
                </a:solidFill>
                <a:latin typeface="Calibri" pitchFamily="34" charset="0"/>
              </a:rPr>
              <a:t>December 7</a:t>
            </a:r>
            <a:r>
              <a:rPr lang="sr-Latn-CS" sz="2400" dirty="0">
                <a:solidFill>
                  <a:srgbClr val="8064A2"/>
                </a:solidFill>
                <a:latin typeface="Calibri" pitchFamily="34" charset="0"/>
              </a:rPr>
              <a:t> 2011</a:t>
            </a:r>
            <a:endParaRPr lang="en-US" sz="2400" dirty="0">
              <a:solidFill>
                <a:srgbClr val="8064A2"/>
              </a:solidFill>
              <a:latin typeface="Calibri" pitchFamily="34" charset="0"/>
            </a:endParaRPr>
          </a:p>
          <a:p>
            <a:pPr algn="r"/>
            <a:r>
              <a:rPr lang="en-US" sz="2400" dirty="0" err="1" smtClean="0">
                <a:solidFill>
                  <a:srgbClr val="8064A2"/>
                </a:solidFill>
                <a:latin typeface="Calibri" pitchFamily="34" charset="0"/>
              </a:rPr>
              <a:t>Žana</a:t>
            </a:r>
            <a:r>
              <a:rPr lang="en-US" sz="2400" dirty="0" smtClean="0">
                <a:solidFill>
                  <a:srgbClr val="8064A2"/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rgbClr val="8064A2"/>
                </a:solidFill>
                <a:latin typeface="Calibri" pitchFamily="34" charset="0"/>
              </a:rPr>
              <a:t>Bogunović</a:t>
            </a:r>
            <a:r>
              <a:rPr lang="en-US" sz="2400" dirty="0" smtClean="0">
                <a:solidFill>
                  <a:srgbClr val="8064A2"/>
                </a:solidFill>
                <a:latin typeface="Calibri" pitchFamily="34" charset="0"/>
              </a:rPr>
              <a:t> &amp; Jelena </a:t>
            </a:r>
            <a:r>
              <a:rPr lang="en-US" sz="2400" dirty="0" err="1" smtClean="0">
                <a:solidFill>
                  <a:srgbClr val="8064A2"/>
                </a:solidFill>
                <a:latin typeface="Calibri" pitchFamily="34" charset="0"/>
              </a:rPr>
              <a:t>Brankovi</a:t>
            </a:r>
            <a:r>
              <a:rPr lang="sr-Latn-RS" sz="2400" dirty="0" smtClean="0">
                <a:solidFill>
                  <a:srgbClr val="8064A2"/>
                </a:solidFill>
                <a:latin typeface="Calibri" pitchFamily="34" charset="0"/>
              </a:rPr>
              <a:t>ć</a:t>
            </a:r>
            <a:endParaRPr lang="en-US" sz="2400" dirty="0">
              <a:solidFill>
                <a:srgbClr val="8064A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1271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7A79FE58-B175-4802-98C8-E2506F3355E9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10</a:t>
            </a:fld>
            <a:endParaRPr lang="en-US" sz="1400" dirty="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11268" name="Rectang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en-US" sz="2400" b="1" smtClean="0"/>
              <a:t>Funding source relevance for EP (questionnaire)</a:t>
            </a:r>
          </a:p>
        </p:txBody>
      </p:sp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575" y="1066800"/>
            <a:ext cx="8074025" cy="419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2294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759996EC-BB10-4D7E-8A4D-B5F7312A19D5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11</a:t>
            </a:fld>
            <a:endParaRPr lang="en-US" sz="1400" dirty="0">
              <a:solidFill>
                <a:srgbClr val="0070C0"/>
              </a:solidFill>
              <a:latin typeface="+mn-lt"/>
              <a:cs typeface="+mn-cs"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/>
        </p:nvGraphicFramePr>
        <p:xfrm>
          <a:off x="685800" y="685800"/>
          <a:ext cx="7696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3319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8E42E779-B71A-4231-93FD-E8E9B23D8BD9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12</a:t>
            </a:fld>
            <a:endParaRPr lang="en-US" sz="1400" dirty="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10" name="Rectangle 6"/>
          <p:cNvSpPr txBox="1">
            <a:spLocks/>
          </p:cNvSpPr>
          <p:nvPr/>
        </p:nvSpPr>
        <p:spPr>
          <a:xfrm>
            <a:off x="304800" y="304800"/>
            <a:ext cx="2971800" cy="1600200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r>
              <a:rPr lang="en-US" sz="3600" b="1" dirty="0">
                <a:solidFill>
                  <a:srgbClr val="8064A2"/>
                </a:solidFill>
                <a:latin typeface="+mj-lt"/>
                <a:ea typeface="+mj-ea"/>
                <a:cs typeface="+mj-cs"/>
              </a:rPr>
              <a:t>Evidence and research</a:t>
            </a:r>
            <a:br>
              <a:rPr lang="en-US" sz="3600" b="1" dirty="0">
                <a:solidFill>
                  <a:srgbClr val="8064A2"/>
                </a:solidFill>
                <a:latin typeface="+mj-lt"/>
                <a:ea typeface="+mj-ea"/>
                <a:cs typeface="+mj-cs"/>
              </a:rPr>
            </a:br>
            <a:r>
              <a:rPr lang="en-US" sz="3600" b="1" dirty="0">
                <a:solidFill>
                  <a:srgbClr val="8064A2"/>
                </a:solidFill>
                <a:latin typeface="+mj-lt"/>
                <a:ea typeface="+mj-ea"/>
                <a:cs typeface="+mj-cs"/>
              </a:rPr>
              <a:t>(last 5 yrs)</a:t>
            </a:r>
          </a:p>
        </p:txBody>
      </p:sp>
      <p:graphicFrame>
        <p:nvGraphicFramePr>
          <p:cNvPr id="12" name="Chart 11"/>
          <p:cNvGraphicFramePr/>
          <p:nvPr/>
        </p:nvGraphicFramePr>
        <p:xfrm>
          <a:off x="2438400" y="762000"/>
          <a:ext cx="6705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4344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442AEADF-1E9F-44DA-971F-C086CA4710CC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13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14340" name="Rectangle 6"/>
          <p:cNvSpPr>
            <a:spLocks noGrp="1"/>
          </p:cNvSpPr>
          <p:nvPr>
            <p:ph type="title"/>
          </p:nvPr>
        </p:nvSpPr>
        <p:spPr>
          <a:xfrm>
            <a:off x="5318125" y="76200"/>
            <a:ext cx="3578225" cy="1600200"/>
          </a:xfrm>
        </p:spPr>
        <p:txBody>
          <a:bodyPr/>
          <a:lstStyle/>
          <a:p>
            <a:pPr algn="r"/>
            <a:r>
              <a:rPr lang="en-US" sz="3600" b="1" dirty="0" smtClean="0">
                <a:solidFill>
                  <a:srgbClr val="8064A2"/>
                </a:solidFill>
              </a:rPr>
              <a:t>Evidence and research</a:t>
            </a:r>
            <a:br>
              <a:rPr lang="en-US" sz="3600" b="1" dirty="0" smtClean="0">
                <a:solidFill>
                  <a:srgbClr val="8064A2"/>
                </a:solidFill>
              </a:rPr>
            </a:br>
            <a:r>
              <a:rPr lang="en-US" sz="3600" b="1" dirty="0" smtClean="0">
                <a:solidFill>
                  <a:srgbClr val="8064A2"/>
                </a:solidFill>
              </a:rPr>
              <a:t>(last 5 years)</a:t>
            </a: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357955942"/>
              </p:ext>
            </p:extLst>
          </p:nvPr>
        </p:nvGraphicFramePr>
        <p:xfrm>
          <a:off x="0" y="0"/>
          <a:ext cx="5334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1524000" y="2438400"/>
          <a:ext cx="6858000" cy="3552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5366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81A73662-D984-491D-98F0-9F02345A453C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14</a:t>
            </a:fld>
            <a:endParaRPr lang="en-US" sz="1400" dirty="0">
              <a:solidFill>
                <a:srgbClr val="0070C0"/>
              </a:solidFill>
              <a:latin typeface="+mn-lt"/>
              <a:cs typeface="+mn-cs"/>
            </a:endParaRPr>
          </a:p>
        </p:txBody>
      </p:sp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609600" y="457200"/>
          <a:ext cx="77724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6391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382000" y="6197600"/>
            <a:ext cx="4953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02B5104E-B560-46A0-98EA-92A766FDED74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15</a:t>
            </a:fld>
            <a:endParaRPr lang="en-US" sz="1400" dirty="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16388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>
                <a:solidFill>
                  <a:srgbClr val="8064A2"/>
                </a:solidFill>
              </a:rPr>
              <a:t>International institutions/organizations as evidence providers</a:t>
            </a:r>
          </a:p>
        </p:txBody>
      </p:sp>
      <p:sp>
        <p:nvSpPr>
          <p:cNvPr id="11269" name="Rectangle 7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444500" indent="-355600">
              <a:defRPr/>
            </a:pPr>
            <a:r>
              <a:rPr lang="en-US" sz="2400" dirty="0" smtClean="0">
                <a:solidFill>
                  <a:srgbClr val="8064A2"/>
                </a:solidFill>
              </a:rPr>
              <a:t>We looked at: EU, OECD, OSF, UNESCO, UNICEF, World Bank</a:t>
            </a:r>
          </a:p>
          <a:p>
            <a:pPr marL="444500" indent="-355600">
              <a:defRPr/>
            </a:pPr>
            <a:r>
              <a:rPr lang="en-US" sz="2400" dirty="0" smtClean="0">
                <a:solidFill>
                  <a:srgbClr val="8064A2"/>
                </a:solidFill>
              </a:rPr>
              <a:t>Similar influence and thematic focus across the region;</a:t>
            </a:r>
          </a:p>
          <a:p>
            <a:pPr marL="444500" indent="-355600">
              <a:defRPr/>
            </a:pPr>
            <a:r>
              <a:rPr lang="en-US" sz="2400" dirty="0" smtClean="0">
                <a:solidFill>
                  <a:srgbClr val="8064A2"/>
                </a:solidFill>
              </a:rPr>
              <a:t>Dominant thematic scope:</a:t>
            </a:r>
          </a:p>
          <a:p>
            <a:pPr marL="1079500" indent="-355600">
              <a:defRPr/>
            </a:pPr>
            <a:r>
              <a:rPr lang="en-US" sz="2400" dirty="0" smtClean="0">
                <a:solidFill>
                  <a:srgbClr val="038CBD"/>
                </a:solidFill>
              </a:rPr>
              <a:t>Teaching &amp; learning</a:t>
            </a:r>
          </a:p>
          <a:p>
            <a:pPr marL="1079500" indent="-355600">
              <a:defRPr/>
            </a:pPr>
            <a:r>
              <a:rPr lang="en-US" sz="2400" dirty="0" smtClean="0">
                <a:solidFill>
                  <a:srgbClr val="038CBD"/>
                </a:solidFill>
              </a:rPr>
              <a:t>Equity &amp; social dimension</a:t>
            </a:r>
          </a:p>
          <a:p>
            <a:pPr marL="1079500" indent="-355600">
              <a:defRPr/>
            </a:pPr>
            <a:r>
              <a:rPr lang="en-US" sz="2400" dirty="0" smtClean="0">
                <a:solidFill>
                  <a:srgbClr val="038CBD"/>
                </a:solidFill>
              </a:rPr>
              <a:t>Policy &amp; governance</a:t>
            </a:r>
            <a:endParaRPr lang="en-US" sz="2400" dirty="0" smtClean="0">
              <a:solidFill>
                <a:srgbClr val="8064A2"/>
              </a:solidFill>
            </a:endParaRPr>
          </a:p>
          <a:p>
            <a:pPr marL="444500" indent="-355600">
              <a:defRPr/>
            </a:pPr>
            <a:r>
              <a:rPr lang="en-US" sz="2400" dirty="0" smtClean="0">
                <a:solidFill>
                  <a:srgbClr val="8064A2"/>
                </a:solidFill>
              </a:rPr>
              <a:t>Interview data in some of the countries indicate that DM are more responsive to the evidence coming from these institutions than to the local ones.</a:t>
            </a:r>
            <a:endParaRPr lang="en-US" sz="2400" dirty="0" smtClean="0">
              <a:solidFill>
                <a:srgbClr val="038CB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7414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B9752C21-3C44-4170-817E-9F77C4C3B427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16</a:t>
            </a:fld>
            <a:endParaRPr lang="en-US" sz="1400" dirty="0">
              <a:solidFill>
                <a:srgbClr val="0070C0"/>
              </a:solidFill>
              <a:latin typeface="+mn-lt"/>
              <a:cs typeface="+mn-cs"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/>
        </p:nvGraphicFramePr>
        <p:xfrm>
          <a:off x="711200" y="533400"/>
          <a:ext cx="7848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8449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C00667A6-7923-4A42-B56A-B17CD77A4703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17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18436" name="Rectang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2800" b="1" smtClean="0">
                <a:solidFill>
                  <a:srgbClr val="8064A2"/>
                </a:solidFill>
              </a:rPr>
              <a:t>Relationship between DM &amp; EP </a:t>
            </a:r>
            <a:r>
              <a:rPr lang="en-US" sz="2800" smtClean="0">
                <a:solidFill>
                  <a:srgbClr val="8064A2"/>
                </a:solidFill>
              </a:rPr>
              <a:t>(interview)</a:t>
            </a:r>
          </a:p>
        </p:txBody>
      </p:sp>
      <p:sp>
        <p:nvSpPr>
          <p:cNvPr id="18437" name="Rectangle 7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678363"/>
          </a:xfrm>
        </p:spPr>
        <p:txBody>
          <a:bodyPr/>
          <a:lstStyle/>
          <a:p>
            <a:pPr>
              <a:defRPr/>
            </a:pPr>
            <a:endParaRPr lang="en-US" sz="2400" b="1" dirty="0" smtClean="0">
              <a:solidFill>
                <a:srgbClr val="8064A2"/>
              </a:solidFill>
            </a:endParaRPr>
          </a:p>
          <a:p>
            <a:pPr>
              <a:defRPr/>
            </a:pPr>
            <a:r>
              <a:rPr lang="en-US" sz="2400" b="1" dirty="0" smtClean="0">
                <a:solidFill>
                  <a:srgbClr val="8064A2"/>
                </a:solidFill>
              </a:rPr>
              <a:t>Positive </a:t>
            </a:r>
            <a:r>
              <a:rPr lang="en-US" sz="2400" b="1" dirty="0">
                <a:solidFill>
                  <a:srgbClr val="8064A2"/>
                </a:solidFill>
              </a:rPr>
              <a:t>attributes prevail</a:t>
            </a:r>
            <a:r>
              <a:rPr lang="en-US" sz="2400" dirty="0">
                <a:solidFill>
                  <a:srgbClr val="8064A2"/>
                </a:solidFill>
              </a:rPr>
              <a:t>, but there are </a:t>
            </a:r>
            <a:r>
              <a:rPr lang="en-US" sz="2400" dirty="0">
                <a:solidFill>
                  <a:schemeClr val="accent4"/>
                </a:solidFill>
              </a:rPr>
              <a:t>interviewees </a:t>
            </a:r>
            <a:r>
              <a:rPr lang="en-US" sz="2400" dirty="0">
                <a:solidFill>
                  <a:srgbClr val="8064A2"/>
                </a:solidFill>
              </a:rPr>
              <a:t>who pointed out some </a:t>
            </a:r>
            <a:r>
              <a:rPr lang="en-US" sz="2400" b="1" dirty="0">
                <a:solidFill>
                  <a:srgbClr val="8064A2"/>
                </a:solidFill>
              </a:rPr>
              <a:t>shortcomings</a:t>
            </a:r>
            <a:r>
              <a:rPr lang="en-US" sz="2400" dirty="0">
                <a:solidFill>
                  <a:srgbClr val="8064A2"/>
                </a:solidFill>
              </a:rPr>
              <a:t>.</a:t>
            </a:r>
          </a:p>
          <a:p>
            <a:pPr>
              <a:defRPr/>
            </a:pPr>
            <a:endParaRPr lang="en-US" sz="2400" dirty="0" smtClean="0">
              <a:solidFill>
                <a:srgbClr val="8064A2"/>
              </a:solidFill>
            </a:endParaRPr>
          </a:p>
          <a:p>
            <a:pPr>
              <a:defRPr/>
            </a:pPr>
            <a:endParaRPr lang="en-US" sz="2400" dirty="0" smtClean="0">
              <a:solidFill>
                <a:srgbClr val="8064A2"/>
              </a:solidFill>
            </a:endParaRPr>
          </a:p>
          <a:p>
            <a:pPr>
              <a:defRPr/>
            </a:pPr>
            <a:endParaRPr lang="en-US" sz="2400" dirty="0" smtClean="0">
              <a:solidFill>
                <a:srgbClr val="8064A2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838200" y="3200400"/>
          <a:ext cx="7467600" cy="2286001"/>
        </p:xfrm>
        <a:graphic>
          <a:graphicData uri="http://schemas.openxmlformats.org/drawingml/2006/table">
            <a:tbl>
              <a:tblPr firstRow="1" firstCol="1" bandRow="1">
                <a:tableStyleId>{D27102A9-8310-4765-A935-A1911B00CA55}</a:tableStyleId>
              </a:tblPr>
              <a:tblGrid>
                <a:gridCol w="1905000"/>
                <a:gridCol w="5562600"/>
              </a:tblGrid>
              <a:tr h="5899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Actor</a:t>
                      </a:r>
                      <a:endParaRPr lang="en-US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1600" dirty="0" smtClean="0">
                          <a:effectLst/>
                        </a:rPr>
                        <a:t>Dominating negative</a:t>
                      </a:r>
                      <a:r>
                        <a:rPr lang="en-US" sz="1600" baseline="0" dirty="0" smtClean="0">
                          <a:effectLst/>
                        </a:rPr>
                        <a:t> aspects of the relationship</a:t>
                      </a:r>
                      <a:endParaRPr lang="en-US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176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7030A0"/>
                          </a:solidFill>
                          <a:effectLst/>
                        </a:rPr>
                        <a:t>Decision makers</a:t>
                      </a:r>
                      <a:endParaRPr lang="en-US" sz="1600" dirty="0">
                        <a:solidFill>
                          <a:srgbClr val="7030A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>
                          <a:effectLst/>
                        </a:rPr>
                        <a:t>Relationship with evidence providers is </a:t>
                      </a:r>
                      <a:r>
                        <a:rPr lang="en-US" sz="1400" b="1" dirty="0">
                          <a:effectLst/>
                        </a:rPr>
                        <a:t>not </a:t>
                      </a:r>
                      <a:r>
                        <a:rPr lang="en-US" sz="1400" b="1" dirty="0" smtClean="0">
                          <a:effectLst/>
                        </a:rPr>
                        <a:t>systematic</a:t>
                      </a:r>
                      <a:r>
                        <a:rPr lang="en-US" sz="1400" dirty="0" smtClean="0">
                          <a:effectLst/>
                        </a:rPr>
                        <a:t>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 smtClean="0">
                          <a:effectLst/>
                        </a:rPr>
                        <a:t>Relationship</a:t>
                      </a:r>
                      <a:r>
                        <a:rPr lang="en-US" sz="1400" baseline="0" dirty="0" smtClean="0">
                          <a:effectLst/>
                        </a:rPr>
                        <a:t> is </a:t>
                      </a:r>
                      <a:r>
                        <a:rPr lang="en-US" sz="1400" b="1" baseline="0" dirty="0" smtClean="0">
                          <a:effectLst/>
                        </a:rPr>
                        <a:t>i</a:t>
                      </a:r>
                      <a:r>
                        <a:rPr lang="en-US" sz="1400" b="1" dirty="0" smtClean="0">
                          <a:effectLst/>
                        </a:rPr>
                        <a:t>ndividual </a:t>
                      </a:r>
                      <a:r>
                        <a:rPr lang="en-US" sz="1400" b="1" dirty="0">
                          <a:effectLst/>
                        </a:rPr>
                        <a:t>or informal</a:t>
                      </a:r>
                      <a:r>
                        <a:rPr lang="en-US" sz="1400" dirty="0">
                          <a:effectLst/>
                        </a:rPr>
                        <a:t>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>
                          <a:effectLst/>
                        </a:rPr>
                        <a:t>Cooperation </a:t>
                      </a:r>
                      <a:r>
                        <a:rPr lang="en-US" sz="1400" b="1" dirty="0">
                          <a:effectLst/>
                        </a:rPr>
                        <a:t>at the institutional level is too formal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en-US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784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7030A0"/>
                          </a:solidFill>
                          <a:effectLst/>
                        </a:rPr>
                        <a:t>Evidence providers</a:t>
                      </a:r>
                      <a:endParaRPr lang="en-US" sz="1600" dirty="0">
                        <a:solidFill>
                          <a:srgbClr val="7030A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>
                          <a:effectLst/>
                        </a:rPr>
                        <a:t>Relationship with the Ministry </a:t>
                      </a:r>
                      <a:r>
                        <a:rPr lang="en-US" sz="1400" dirty="0" smtClean="0">
                          <a:effectLst/>
                        </a:rPr>
                        <a:t>is</a:t>
                      </a:r>
                      <a:r>
                        <a:rPr lang="en-US" sz="1400" baseline="0" dirty="0" smtClean="0">
                          <a:effectLst/>
                        </a:rPr>
                        <a:t> based on </a:t>
                      </a:r>
                      <a:r>
                        <a:rPr lang="en-US" sz="1400" b="1" baseline="0" dirty="0" smtClean="0">
                          <a:effectLst/>
                        </a:rPr>
                        <a:t>personal relationships</a:t>
                      </a:r>
                      <a:r>
                        <a:rPr lang="en-US" sz="1400" dirty="0" smtClean="0">
                          <a:effectLst/>
                        </a:rPr>
                        <a:t>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effectLst/>
                        </a:rPr>
                        <a:t>No</a:t>
                      </a:r>
                      <a:r>
                        <a:rPr lang="en-US" sz="1400" b="1" baseline="0" dirty="0" smtClean="0">
                          <a:effectLst/>
                        </a:rPr>
                        <a:t> regular cooperation</a:t>
                      </a:r>
                      <a:r>
                        <a:rPr lang="en-US" sz="1400" baseline="0" dirty="0" smtClean="0">
                          <a:effectLst/>
                        </a:rPr>
                        <a:t>, rather ad hoc</a:t>
                      </a:r>
                      <a:r>
                        <a:rPr lang="en-US" sz="1400" dirty="0" smtClean="0">
                          <a:effectLst/>
                        </a:rPr>
                        <a:t>;</a:t>
                      </a:r>
                      <a:endParaRPr lang="en-US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9463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D6456135-663F-4722-9D4E-74FA35AC3FCD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18</a:t>
            </a:fld>
            <a:endParaRPr lang="en-US" sz="1400" dirty="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19460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rgbClr val="8064A2"/>
                </a:solidFill>
              </a:rPr>
              <a:t>Policy makers – researchers interaction</a:t>
            </a:r>
          </a:p>
        </p:txBody>
      </p:sp>
      <p:sp>
        <p:nvSpPr>
          <p:cNvPr id="19461" name="Rectangle 7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sz="2400" dirty="0" smtClean="0">
                <a:solidFill>
                  <a:srgbClr val="8064A2"/>
                </a:solidFill>
              </a:rPr>
              <a:t>Capacity in terms of </a:t>
            </a:r>
            <a:r>
              <a:rPr lang="en-US" sz="2400" b="1" dirty="0" smtClean="0">
                <a:solidFill>
                  <a:srgbClr val="8064A2"/>
                </a:solidFill>
              </a:rPr>
              <a:t>evidence provision </a:t>
            </a:r>
            <a:r>
              <a:rPr lang="en-US" sz="2400" dirty="0" smtClean="0">
                <a:solidFill>
                  <a:srgbClr val="8064A2"/>
                </a:solidFill>
              </a:rPr>
              <a:t>exists, which is accompanied by the providers’ clear willingness to participate more actively in the policy making;</a:t>
            </a:r>
          </a:p>
          <a:p>
            <a:r>
              <a:rPr lang="en-US" sz="2400" dirty="0" smtClean="0">
                <a:solidFill>
                  <a:srgbClr val="8064A2"/>
                </a:solidFill>
              </a:rPr>
              <a:t>Albeit EP perceive government as the prime user of their work, they see their </a:t>
            </a:r>
            <a:r>
              <a:rPr lang="en-US" sz="2400" b="1" dirty="0" smtClean="0">
                <a:solidFill>
                  <a:srgbClr val="8064A2"/>
                </a:solidFill>
              </a:rPr>
              <a:t>research as not sufficiently absorbed </a:t>
            </a:r>
            <a:r>
              <a:rPr lang="en-US" sz="2400" dirty="0" smtClean="0">
                <a:solidFill>
                  <a:srgbClr val="8064A2"/>
                </a:solidFill>
              </a:rPr>
              <a:t>by the policy process (variations); </a:t>
            </a:r>
          </a:p>
          <a:p>
            <a:r>
              <a:rPr lang="en-US" sz="2400" dirty="0" smtClean="0">
                <a:solidFill>
                  <a:srgbClr val="8064A2"/>
                </a:solidFill>
              </a:rPr>
              <a:t>DM tend to claim that </a:t>
            </a:r>
            <a:r>
              <a:rPr lang="en-US" sz="2400" b="1" dirty="0" smtClean="0">
                <a:solidFill>
                  <a:srgbClr val="8064A2"/>
                </a:solidFill>
              </a:rPr>
              <a:t>data and research </a:t>
            </a:r>
            <a:r>
              <a:rPr lang="en-US" sz="2400" dirty="0" smtClean="0">
                <a:solidFill>
                  <a:srgbClr val="8064A2"/>
                </a:solidFill>
              </a:rPr>
              <a:t>are </a:t>
            </a:r>
            <a:r>
              <a:rPr lang="en-US" sz="2400" b="1" dirty="0" smtClean="0">
                <a:solidFill>
                  <a:srgbClr val="8064A2"/>
                </a:solidFill>
              </a:rPr>
              <a:t>not systematized</a:t>
            </a:r>
            <a:r>
              <a:rPr lang="en-US" sz="2400" dirty="0" smtClean="0">
                <a:solidFill>
                  <a:srgbClr val="8064A2"/>
                </a:solidFill>
              </a:rPr>
              <a:t>, sometimes methodologically </a:t>
            </a:r>
            <a:r>
              <a:rPr lang="en-US" sz="2400" b="1" dirty="0" smtClean="0">
                <a:solidFill>
                  <a:srgbClr val="8064A2"/>
                </a:solidFill>
              </a:rPr>
              <a:t>incompatible or unreliable</a:t>
            </a:r>
            <a:r>
              <a:rPr lang="en-US" sz="2400" dirty="0" smtClean="0">
                <a:solidFill>
                  <a:srgbClr val="8064A2"/>
                </a:solidFill>
              </a:rPr>
              <a:t>, </a:t>
            </a:r>
            <a:r>
              <a:rPr lang="en-US" sz="2400" b="1" dirty="0" smtClean="0">
                <a:solidFill>
                  <a:srgbClr val="8064A2"/>
                </a:solidFill>
              </a:rPr>
              <a:t>scattered</a:t>
            </a:r>
            <a:r>
              <a:rPr lang="en-US" sz="2400" dirty="0" smtClean="0">
                <a:solidFill>
                  <a:srgbClr val="8064A2"/>
                </a:solidFill>
              </a:rPr>
              <a:t>, </a:t>
            </a:r>
            <a:r>
              <a:rPr lang="en-US" sz="2400" b="1" dirty="0" smtClean="0">
                <a:solidFill>
                  <a:srgbClr val="8064A2"/>
                </a:solidFill>
              </a:rPr>
              <a:t>not communicated in a policy-friendly manner</a:t>
            </a:r>
            <a:r>
              <a:rPr lang="en-US" sz="2400" dirty="0" smtClean="0">
                <a:solidFill>
                  <a:srgbClr val="8064A2"/>
                </a:solidFill>
              </a:rPr>
              <a:t>, etc.</a:t>
            </a:r>
          </a:p>
          <a:p>
            <a:endParaRPr lang="en-US" sz="2400" dirty="0" smtClean="0">
              <a:solidFill>
                <a:srgbClr val="8064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20487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09DF854C-7419-4D7C-85EE-33C2A5CE945B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19</a:t>
            </a:fld>
            <a:endParaRPr lang="en-US" sz="1400" dirty="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20484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8064A2"/>
                </a:solidFill>
              </a:rPr>
              <a:t>Policy makers – researchers interaction (cont.)</a:t>
            </a:r>
          </a:p>
        </p:txBody>
      </p:sp>
      <p:sp>
        <p:nvSpPr>
          <p:cNvPr id="20485" name="Rectangle 7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sz="2400" dirty="0" smtClean="0">
                <a:solidFill>
                  <a:srgbClr val="8064A2"/>
                </a:solidFill>
              </a:rPr>
              <a:t>With regards to the </a:t>
            </a:r>
            <a:r>
              <a:rPr lang="en-US" sz="2400" b="1" dirty="0" smtClean="0">
                <a:solidFill>
                  <a:srgbClr val="8064A2"/>
                </a:solidFill>
              </a:rPr>
              <a:t>decision makers</a:t>
            </a:r>
            <a:r>
              <a:rPr lang="en-US" sz="2400" dirty="0" smtClean="0">
                <a:solidFill>
                  <a:srgbClr val="8064A2"/>
                </a:solidFill>
              </a:rPr>
              <a:t>, the </a:t>
            </a:r>
            <a:r>
              <a:rPr lang="en-US" sz="2400" i="1" dirty="0" smtClean="0">
                <a:solidFill>
                  <a:srgbClr val="8064A2"/>
                </a:solidFill>
              </a:rPr>
              <a:t>will</a:t>
            </a:r>
            <a:r>
              <a:rPr lang="en-US" sz="2400" dirty="0" smtClean="0">
                <a:solidFill>
                  <a:srgbClr val="8064A2"/>
                </a:solidFill>
              </a:rPr>
              <a:t> to foster cooperation with researchers is also very present, yet in most cases there is </a:t>
            </a:r>
            <a:r>
              <a:rPr lang="en-US" sz="2400" i="1" dirty="0" smtClean="0">
                <a:solidFill>
                  <a:srgbClr val="8064A2"/>
                </a:solidFill>
              </a:rPr>
              <a:t>no clear vision </a:t>
            </a:r>
            <a:r>
              <a:rPr lang="en-US" sz="2400" dirty="0" smtClean="0">
                <a:solidFill>
                  <a:srgbClr val="8064A2"/>
                </a:solidFill>
              </a:rPr>
              <a:t>of how this relationship should look like;</a:t>
            </a:r>
          </a:p>
          <a:p>
            <a:r>
              <a:rPr lang="en-US" sz="2400" dirty="0" smtClean="0">
                <a:solidFill>
                  <a:srgbClr val="8064A2"/>
                </a:solidFill>
              </a:rPr>
              <a:t>The existing relationship and interaction is </a:t>
            </a:r>
            <a:r>
              <a:rPr lang="en-US" sz="2400" b="1" dirty="0" smtClean="0">
                <a:solidFill>
                  <a:srgbClr val="8064A2"/>
                </a:solidFill>
              </a:rPr>
              <a:t>not based on formal institutional links</a:t>
            </a:r>
            <a:r>
              <a:rPr lang="en-US" sz="2400" dirty="0" smtClean="0">
                <a:solidFill>
                  <a:srgbClr val="8064A2"/>
                </a:solidFill>
              </a:rPr>
              <a:t>, but rather on ad hoc or random communication and cooperation, and sometimes of informal nature.</a:t>
            </a:r>
          </a:p>
          <a:p>
            <a:r>
              <a:rPr lang="en-US" sz="2400" dirty="0" smtClean="0">
                <a:solidFill>
                  <a:srgbClr val="8064A2"/>
                </a:solidFill>
              </a:rPr>
              <a:t>The interaction is in principle </a:t>
            </a:r>
            <a:r>
              <a:rPr lang="en-US" sz="2400" b="1" dirty="0" smtClean="0">
                <a:solidFill>
                  <a:srgbClr val="8064A2"/>
                </a:solidFill>
              </a:rPr>
              <a:t>reactive or problem driven</a:t>
            </a:r>
            <a:r>
              <a:rPr lang="en-US" sz="2400" dirty="0" smtClean="0">
                <a:solidFill>
                  <a:srgbClr val="8064A2"/>
                </a:solidFill>
              </a:rPr>
              <a:t>, </a:t>
            </a:r>
            <a:r>
              <a:rPr lang="en-US" sz="2400" b="1" dirty="0" smtClean="0">
                <a:solidFill>
                  <a:srgbClr val="8064A2"/>
                </a:solidFill>
              </a:rPr>
              <a:t>rather than proactive or strategic</a:t>
            </a:r>
            <a:r>
              <a:rPr lang="en-US" sz="2400" dirty="0" smtClean="0">
                <a:solidFill>
                  <a:srgbClr val="8064A2"/>
                </a:solidFill>
              </a:rPr>
              <a:t>.</a:t>
            </a:r>
          </a:p>
          <a:p>
            <a:endParaRPr lang="en-US" sz="2400" dirty="0" smtClean="0">
              <a:solidFill>
                <a:srgbClr val="8064A2"/>
              </a:solidFill>
            </a:endParaRPr>
          </a:p>
          <a:p>
            <a:endParaRPr lang="en-US" sz="2400" dirty="0" smtClean="0">
              <a:solidFill>
                <a:srgbClr val="8064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3079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559800" y="6197600"/>
            <a:ext cx="3175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85F880FE-1302-4CAA-AB51-0DC7C1BBA376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2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3076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smtClean="0">
                <a:solidFill>
                  <a:srgbClr val="8064A2"/>
                </a:solidFill>
              </a:rPr>
              <a:t>Aims</a:t>
            </a:r>
            <a:endParaRPr lang="en-US" b="1" smtClean="0">
              <a:solidFill>
                <a:srgbClr val="8064A2"/>
              </a:solidFill>
            </a:endParaRPr>
          </a:p>
        </p:txBody>
      </p:sp>
      <p:sp>
        <p:nvSpPr>
          <p:cNvPr id="3077" name="Rectangle 7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sz="2800" b="1" smtClean="0">
                <a:solidFill>
                  <a:srgbClr val="8064A2"/>
                </a:solidFill>
              </a:rPr>
              <a:t>Map</a:t>
            </a:r>
            <a:r>
              <a:rPr lang="en-US" sz="2800" smtClean="0">
                <a:solidFill>
                  <a:srgbClr val="8064A2"/>
                </a:solidFill>
              </a:rPr>
              <a:t> </a:t>
            </a:r>
            <a:r>
              <a:rPr lang="en-US" sz="2800" b="1" smtClean="0">
                <a:solidFill>
                  <a:srgbClr val="8064A2"/>
                </a:solidFill>
              </a:rPr>
              <a:t>capacities</a:t>
            </a:r>
            <a:r>
              <a:rPr lang="en-US" sz="2800" smtClean="0">
                <a:solidFill>
                  <a:srgbClr val="8064A2"/>
                </a:solidFill>
              </a:rPr>
              <a:t> for evidence-based policy making (EBPM) in education – actors, evidence and interaction in South Easter Europe (SEE)</a:t>
            </a:r>
          </a:p>
          <a:p>
            <a:endParaRPr lang="en-US" sz="2800" smtClean="0">
              <a:solidFill>
                <a:srgbClr val="8064A2"/>
              </a:solidFill>
            </a:endParaRPr>
          </a:p>
          <a:p>
            <a:r>
              <a:rPr lang="en-US" sz="2800" b="1" smtClean="0">
                <a:solidFill>
                  <a:srgbClr val="8064A2"/>
                </a:solidFill>
              </a:rPr>
              <a:t>Identify</a:t>
            </a:r>
            <a:r>
              <a:rPr lang="en-US" sz="2800" smtClean="0">
                <a:solidFill>
                  <a:srgbClr val="8064A2"/>
                </a:solidFill>
              </a:rPr>
              <a:t> </a:t>
            </a:r>
            <a:r>
              <a:rPr lang="en-US" sz="2800" b="1" smtClean="0">
                <a:solidFill>
                  <a:srgbClr val="8064A2"/>
                </a:solidFill>
              </a:rPr>
              <a:t>major challenges and ways to address them</a:t>
            </a:r>
          </a:p>
          <a:p>
            <a:endParaRPr lang="en-US" sz="2800" b="1" smtClean="0">
              <a:solidFill>
                <a:srgbClr val="8064A2"/>
              </a:solidFill>
            </a:endParaRPr>
          </a:p>
          <a:p>
            <a:r>
              <a:rPr lang="en-US" sz="2800" b="1" smtClean="0">
                <a:solidFill>
                  <a:srgbClr val="8064A2"/>
                </a:solidFill>
              </a:rPr>
              <a:t>Identify EU funding opportunities </a:t>
            </a:r>
            <a:r>
              <a:rPr lang="en-US" sz="2800" smtClean="0">
                <a:solidFill>
                  <a:srgbClr val="8064A2"/>
                </a:solidFill>
              </a:rPr>
              <a:t>for enhancing the state of affairs through regional cooperation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21510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124D4CE7-01FF-4A65-9937-5925429870E5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20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21508" name="Rectang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smtClean="0">
                <a:solidFill>
                  <a:srgbClr val="8064A2"/>
                </a:solidFill>
              </a:rPr>
              <a:t>(2) Challenges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22534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1D467A5D-1B6E-431B-BAE8-0CB24F9F9655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21</a:t>
            </a:fld>
            <a:endParaRPr lang="en-US" sz="1400" dirty="0">
              <a:solidFill>
                <a:srgbClr val="0070C0"/>
              </a:solidFill>
              <a:latin typeface="+mn-lt"/>
              <a:cs typeface="+mn-cs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762000" y="228600"/>
          <a:ext cx="76200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5"/>
          <p:cNvGrpSpPr>
            <a:grpSpLocks/>
          </p:cNvGrpSpPr>
          <p:nvPr/>
        </p:nvGrpSpPr>
        <p:grpSpPr bwMode="auto">
          <a:xfrm>
            <a:off x="0" y="-9525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23558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A0EDDA72-BFBC-4720-A5EA-2F617B4420FB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22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609600" y="381000"/>
          <a:ext cx="810895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25607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B60119CA-A081-497F-94E5-A215778E59E6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23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25604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solidFill>
                  <a:srgbClr val="8064A2"/>
                </a:solidFill>
              </a:rPr>
              <a:t>Challenges to EBPM</a:t>
            </a:r>
          </a:p>
        </p:txBody>
      </p:sp>
      <p:sp>
        <p:nvSpPr>
          <p:cNvPr id="25605" name="Rectangle 7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sz="2400" dirty="0" smtClean="0">
                <a:solidFill>
                  <a:srgbClr val="8064A2"/>
                </a:solidFill>
              </a:rPr>
              <a:t>EBPM is </a:t>
            </a:r>
            <a:r>
              <a:rPr lang="en-US" sz="2400" b="1" dirty="0" smtClean="0">
                <a:solidFill>
                  <a:srgbClr val="8064A2"/>
                </a:solidFill>
              </a:rPr>
              <a:t>not institutionalized </a:t>
            </a:r>
            <a:r>
              <a:rPr lang="en-US" sz="2400" dirty="0" smtClean="0">
                <a:solidFill>
                  <a:srgbClr val="8064A2"/>
                </a:solidFill>
              </a:rPr>
              <a:t>as an approach to policy making in education in the seven countries: decisions and actions still depend on individuals; high exposure to international actors’ policies and supra-national policy processes; old ways of policy making prevail.</a:t>
            </a:r>
          </a:p>
          <a:p>
            <a:r>
              <a:rPr lang="en-US" sz="2400" b="1" dirty="0" smtClean="0">
                <a:solidFill>
                  <a:srgbClr val="8064A2"/>
                </a:solidFill>
              </a:rPr>
              <a:t>Poor organizational linkages</a:t>
            </a:r>
            <a:r>
              <a:rPr lang="en-US" sz="2400" dirty="0" smtClean="0">
                <a:solidFill>
                  <a:srgbClr val="8064A2"/>
                </a:solidFill>
              </a:rPr>
              <a:t> (1) between governmental institutions and (2) between education policy makers and research organizations (esp. civil sector); lack of trust.</a:t>
            </a:r>
          </a:p>
          <a:p>
            <a:r>
              <a:rPr lang="en-US" sz="2400" b="1" dirty="0" smtClean="0">
                <a:solidFill>
                  <a:srgbClr val="8064A2"/>
                </a:solidFill>
              </a:rPr>
              <a:t>Poor or no evidence collection, systematization and analysis</a:t>
            </a:r>
            <a:r>
              <a:rPr lang="en-US" sz="2400" dirty="0" smtClean="0">
                <a:solidFill>
                  <a:srgbClr val="8064A2"/>
                </a:solidFill>
              </a:rPr>
              <a:t> by policy makers; </a:t>
            </a:r>
            <a:r>
              <a:rPr lang="en-US" sz="2400" b="1" dirty="0" smtClean="0">
                <a:solidFill>
                  <a:srgbClr val="8064A2"/>
                </a:solidFill>
              </a:rPr>
              <a:t>little effort </a:t>
            </a:r>
            <a:r>
              <a:rPr lang="en-US" sz="2400" dirty="0" smtClean="0">
                <a:solidFill>
                  <a:srgbClr val="8064A2"/>
                </a:solidFill>
              </a:rPr>
              <a:t>from research institutions to communicate their work in a ‘policy-friendly’ manner.</a:t>
            </a:r>
          </a:p>
          <a:p>
            <a:endParaRPr lang="en-US" sz="2400" dirty="0" smtClean="0">
              <a:solidFill>
                <a:srgbClr val="8064A2"/>
              </a:solidFill>
            </a:endParaRPr>
          </a:p>
          <a:p>
            <a:endParaRPr lang="en-US" sz="2400" dirty="0" smtClean="0">
              <a:solidFill>
                <a:srgbClr val="8064A2"/>
              </a:solidFill>
            </a:endParaRPr>
          </a:p>
          <a:p>
            <a:endParaRPr lang="en-US" sz="2400" dirty="0" smtClean="0">
              <a:solidFill>
                <a:srgbClr val="8064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25607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33E79C32-0305-4073-8A70-0B74D4163E77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24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25604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solidFill>
                  <a:srgbClr val="8064A2"/>
                </a:solidFill>
              </a:rPr>
              <a:t>Challenges to EBPM (cont.)</a:t>
            </a:r>
          </a:p>
        </p:txBody>
      </p:sp>
      <p:sp>
        <p:nvSpPr>
          <p:cNvPr id="25605" name="Rectangle 7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sz="2400" b="1" smtClean="0">
                <a:solidFill>
                  <a:srgbClr val="8064A2"/>
                </a:solidFill>
              </a:rPr>
              <a:t>Poor data collection </a:t>
            </a:r>
            <a:r>
              <a:rPr lang="en-US" sz="2400" smtClean="0">
                <a:solidFill>
                  <a:srgbClr val="8064A2"/>
                </a:solidFill>
              </a:rPr>
              <a:t>by official statistics offices and ministries; most data often not publicly available;</a:t>
            </a:r>
          </a:p>
          <a:p>
            <a:r>
              <a:rPr lang="en-US" sz="2400" smtClean="0">
                <a:solidFill>
                  <a:srgbClr val="8064A2"/>
                </a:solidFill>
              </a:rPr>
              <a:t>Lack of </a:t>
            </a:r>
            <a:r>
              <a:rPr lang="en-US" sz="2400" b="1" smtClean="0">
                <a:solidFill>
                  <a:srgbClr val="8064A2"/>
                </a:solidFill>
              </a:rPr>
              <a:t>competence and/or capacities</a:t>
            </a:r>
            <a:r>
              <a:rPr lang="en-US" sz="2400" smtClean="0">
                <a:solidFill>
                  <a:srgbClr val="8064A2"/>
                </a:solidFill>
              </a:rPr>
              <a:t> for EBPM in policy makers</a:t>
            </a:r>
          </a:p>
          <a:p>
            <a:r>
              <a:rPr lang="en-US" sz="2400" b="1" smtClean="0">
                <a:solidFill>
                  <a:srgbClr val="8064A2"/>
                </a:solidFill>
              </a:rPr>
              <a:t>Little</a:t>
            </a:r>
            <a:r>
              <a:rPr lang="en-US" sz="2400" smtClean="0">
                <a:solidFill>
                  <a:srgbClr val="8064A2"/>
                </a:solidFill>
              </a:rPr>
              <a:t> </a:t>
            </a:r>
            <a:r>
              <a:rPr lang="en-US" sz="2400" b="1" smtClean="0">
                <a:solidFill>
                  <a:srgbClr val="8064A2"/>
                </a:solidFill>
              </a:rPr>
              <a:t>transparency</a:t>
            </a:r>
            <a:r>
              <a:rPr lang="en-US" sz="2400" smtClean="0">
                <a:solidFill>
                  <a:srgbClr val="8064A2"/>
                </a:solidFill>
              </a:rPr>
              <a:t> of the policy making process</a:t>
            </a:r>
          </a:p>
          <a:p>
            <a:r>
              <a:rPr lang="en-US" sz="2400" smtClean="0">
                <a:solidFill>
                  <a:srgbClr val="8064A2"/>
                </a:solidFill>
              </a:rPr>
              <a:t>Poor </a:t>
            </a:r>
            <a:r>
              <a:rPr lang="en-US" sz="2400" b="1" smtClean="0">
                <a:solidFill>
                  <a:srgbClr val="8064A2"/>
                </a:solidFill>
              </a:rPr>
              <a:t>organizational memory </a:t>
            </a:r>
            <a:r>
              <a:rPr lang="en-US" sz="2400" smtClean="0">
                <a:solidFill>
                  <a:srgbClr val="8064A2"/>
                </a:solidFill>
              </a:rPr>
              <a:t>in policy makers;</a:t>
            </a:r>
          </a:p>
          <a:p>
            <a:r>
              <a:rPr lang="en-US" sz="2400" b="1" smtClean="0">
                <a:solidFill>
                  <a:srgbClr val="8064A2"/>
                </a:solidFill>
              </a:rPr>
              <a:t>Political instability</a:t>
            </a:r>
            <a:r>
              <a:rPr lang="en-US" sz="2400" smtClean="0">
                <a:solidFill>
                  <a:srgbClr val="8064A2"/>
                </a:solidFill>
              </a:rPr>
              <a:t>; </a:t>
            </a:r>
          </a:p>
          <a:p>
            <a:r>
              <a:rPr lang="en-US" sz="2400" b="1" smtClean="0">
                <a:solidFill>
                  <a:srgbClr val="8064A2"/>
                </a:solidFill>
              </a:rPr>
              <a:t>Policy mimicking </a:t>
            </a:r>
            <a:r>
              <a:rPr lang="en-US" sz="2400" smtClean="0">
                <a:solidFill>
                  <a:srgbClr val="8064A2"/>
                </a:solidFill>
              </a:rPr>
              <a:t>rather than policy learning;</a:t>
            </a:r>
          </a:p>
          <a:p>
            <a:r>
              <a:rPr lang="en-US" sz="2400" b="1" smtClean="0">
                <a:solidFill>
                  <a:srgbClr val="8064A2"/>
                </a:solidFill>
              </a:rPr>
              <a:t>Robustness</a:t>
            </a:r>
            <a:r>
              <a:rPr lang="en-US" sz="2400" smtClean="0">
                <a:solidFill>
                  <a:srgbClr val="8064A2"/>
                </a:solidFill>
              </a:rPr>
              <a:t> of the policy process;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26630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BC9AEB5C-5AE2-4083-8E1C-FD3571C16B3B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25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26628" name="Rectang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smtClean="0">
                <a:solidFill>
                  <a:srgbClr val="8064A2"/>
                </a:solidFill>
              </a:rPr>
              <a:t>(4) Recommendations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27655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96E8F7E5-D7A6-4B3C-98D9-A73F81E37D5D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26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27652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solidFill>
                  <a:srgbClr val="8064A2"/>
                </a:solidFill>
              </a:rPr>
              <a:t>Recommendations for policy makers</a:t>
            </a:r>
          </a:p>
        </p:txBody>
      </p:sp>
      <p:sp>
        <p:nvSpPr>
          <p:cNvPr id="27653" name="Rectangle 7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8064A2"/>
                </a:solidFill>
              </a:rPr>
              <a:t>Establish a </a:t>
            </a:r>
            <a:r>
              <a:rPr lang="en-US" sz="2400" b="1" dirty="0" smtClean="0">
                <a:solidFill>
                  <a:srgbClr val="8064A2"/>
                </a:solidFill>
              </a:rPr>
              <a:t>communication platform </a:t>
            </a:r>
            <a:r>
              <a:rPr lang="en-US" sz="2400" dirty="0" smtClean="0">
                <a:solidFill>
                  <a:srgbClr val="8064A2"/>
                </a:solidFill>
              </a:rPr>
              <a:t>for policy makers and researcher/experts in the field of education at national levels and regional level;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8064A2"/>
                </a:solidFill>
              </a:rPr>
              <a:t>Secure </a:t>
            </a:r>
            <a:r>
              <a:rPr lang="en-US" sz="2400" b="1" dirty="0" smtClean="0">
                <a:solidFill>
                  <a:srgbClr val="8064A2"/>
                </a:solidFill>
              </a:rPr>
              <a:t>transparency</a:t>
            </a:r>
            <a:r>
              <a:rPr lang="en-US" sz="2400" dirty="0" smtClean="0">
                <a:solidFill>
                  <a:srgbClr val="8064A2"/>
                </a:solidFill>
              </a:rPr>
              <a:t> in policy and decision making by opening up the process;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8064A2"/>
                </a:solidFill>
              </a:rPr>
              <a:t>Stimulate </a:t>
            </a:r>
            <a:r>
              <a:rPr lang="en-US" sz="2400" b="1" dirty="0" smtClean="0">
                <a:solidFill>
                  <a:srgbClr val="8064A2"/>
                </a:solidFill>
              </a:rPr>
              <a:t>involvement</a:t>
            </a:r>
            <a:r>
              <a:rPr lang="en-US" sz="2400" dirty="0" smtClean="0">
                <a:solidFill>
                  <a:srgbClr val="8064A2"/>
                </a:solidFill>
              </a:rPr>
              <a:t> of researchers and experts all along the policy cycle and encourage </a:t>
            </a:r>
            <a:r>
              <a:rPr lang="en-US" sz="2400" b="1" dirty="0" smtClean="0">
                <a:solidFill>
                  <a:srgbClr val="8064A2"/>
                </a:solidFill>
              </a:rPr>
              <a:t>feedback</a:t>
            </a:r>
            <a:r>
              <a:rPr lang="en-US" sz="2400" dirty="0" smtClean="0">
                <a:solidFill>
                  <a:srgbClr val="8064A2"/>
                </a:solidFill>
              </a:rPr>
              <a:t>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8064A2"/>
                </a:solidFill>
              </a:rPr>
              <a:t>Strengthen </a:t>
            </a:r>
            <a:r>
              <a:rPr lang="en-US" sz="2400" b="1" dirty="0" smtClean="0">
                <a:solidFill>
                  <a:srgbClr val="8064A2"/>
                </a:solidFill>
              </a:rPr>
              <a:t>links between governmental units</a:t>
            </a:r>
            <a:r>
              <a:rPr lang="en-US" sz="2400" dirty="0" smtClean="0">
                <a:solidFill>
                  <a:srgbClr val="8064A2"/>
                </a:solidFill>
              </a:rPr>
              <a:t>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8064A2"/>
                </a:solidFill>
              </a:rPr>
              <a:t>Create a publicly available </a:t>
            </a:r>
            <a:r>
              <a:rPr lang="en-US" sz="2400" b="1" dirty="0" smtClean="0">
                <a:solidFill>
                  <a:srgbClr val="8064A2"/>
                </a:solidFill>
              </a:rPr>
              <a:t>knowledge base </a:t>
            </a:r>
            <a:r>
              <a:rPr lang="en-US" sz="2400" dirty="0" smtClean="0">
                <a:solidFill>
                  <a:srgbClr val="8064A2"/>
                </a:solidFill>
              </a:rPr>
              <a:t>of existing research in education for the entire region;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en-US" sz="2400" dirty="0" smtClean="0">
              <a:solidFill>
                <a:srgbClr val="8064A2"/>
              </a:solidFill>
            </a:endParaRPr>
          </a:p>
          <a:p>
            <a:pPr marL="457200" indent="-457200">
              <a:buFont typeface="+mj-lt"/>
              <a:buAutoNum type="arabicPeriod"/>
              <a:defRPr/>
            </a:pPr>
            <a:endParaRPr lang="en-US" sz="2400" b="1" dirty="0" smtClean="0">
              <a:solidFill>
                <a:srgbClr val="8064A2"/>
              </a:solidFill>
            </a:endParaRPr>
          </a:p>
          <a:p>
            <a:pPr>
              <a:defRPr/>
            </a:pPr>
            <a:endParaRPr lang="en-US" sz="2400" dirty="0" smtClean="0">
              <a:solidFill>
                <a:srgbClr val="8064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28679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B8066724-9B7F-477F-93E3-D735FBDCBA0D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27</a:t>
            </a:fld>
            <a:endParaRPr lang="en-US" sz="1400" dirty="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28676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8064A2"/>
                </a:solidFill>
              </a:rPr>
              <a:t>Recommendations policy makers(cont.)</a:t>
            </a:r>
          </a:p>
        </p:txBody>
      </p:sp>
      <p:sp>
        <p:nvSpPr>
          <p:cNvPr id="28677" name="Rectangle 7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marL="457200" indent="-457200">
              <a:buFont typeface="Calibri" pitchFamily="34" charset="0"/>
              <a:buAutoNum type="arabicPeriod"/>
            </a:pPr>
            <a:r>
              <a:rPr lang="en-US" sz="2400" dirty="0" smtClean="0">
                <a:solidFill>
                  <a:srgbClr val="8064A2"/>
                </a:solidFill>
              </a:rPr>
              <a:t>Introduce incentives for, or urge research institutions/organizations to </a:t>
            </a:r>
            <a:r>
              <a:rPr lang="en-US" sz="2400" b="1" dirty="0" smtClean="0">
                <a:solidFill>
                  <a:srgbClr val="8064A2"/>
                </a:solidFill>
              </a:rPr>
              <a:t>produce policy relevant research </a:t>
            </a:r>
            <a:r>
              <a:rPr lang="en-US" sz="2400" dirty="0" smtClean="0">
                <a:solidFill>
                  <a:srgbClr val="8064A2"/>
                </a:solidFill>
              </a:rPr>
              <a:t>and/or to communicate it in a manner readable to policy makers;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en-US" sz="2400" dirty="0" smtClean="0">
                <a:solidFill>
                  <a:srgbClr val="8064A2"/>
                </a:solidFill>
              </a:rPr>
              <a:t>Enhance </a:t>
            </a:r>
            <a:r>
              <a:rPr lang="en-US" sz="2400" b="1" dirty="0" smtClean="0">
                <a:solidFill>
                  <a:srgbClr val="8064A2"/>
                </a:solidFill>
              </a:rPr>
              <a:t>research and data reliability</a:t>
            </a:r>
            <a:r>
              <a:rPr lang="en-US" sz="2400" dirty="0" smtClean="0">
                <a:solidFill>
                  <a:srgbClr val="8064A2"/>
                </a:solidFill>
              </a:rPr>
              <a:t>;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en-US" sz="2400" dirty="0" smtClean="0">
                <a:solidFill>
                  <a:srgbClr val="8064A2"/>
                </a:solidFill>
              </a:rPr>
              <a:t>Build institutional capacities within the government for EBPM through regional cooperation;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en-US" sz="2400" dirty="0" smtClean="0">
                <a:solidFill>
                  <a:srgbClr val="8064A2"/>
                </a:solidFill>
              </a:rPr>
              <a:t>Encourage </a:t>
            </a:r>
            <a:r>
              <a:rPr lang="en-US" sz="2400" b="1" dirty="0" smtClean="0">
                <a:solidFill>
                  <a:srgbClr val="8064A2"/>
                </a:solidFill>
              </a:rPr>
              <a:t>exchange of good practices in EBPM </a:t>
            </a:r>
            <a:r>
              <a:rPr lang="en-US" sz="2400" dirty="0" smtClean="0">
                <a:solidFill>
                  <a:srgbClr val="8064A2"/>
                </a:solidFill>
              </a:rPr>
              <a:t>through joint regional ventures;</a:t>
            </a:r>
          </a:p>
          <a:p>
            <a:pPr marL="457200" indent="-457200">
              <a:buFont typeface="Calibri" pitchFamily="34" charset="0"/>
              <a:buAutoNum type="arabicPeriod"/>
            </a:pPr>
            <a:endParaRPr lang="en-US" sz="2400" dirty="0" smtClean="0">
              <a:solidFill>
                <a:srgbClr val="8064A2"/>
              </a:solidFill>
            </a:endParaRPr>
          </a:p>
          <a:p>
            <a:pPr marL="457200" indent="-457200">
              <a:buFont typeface="Calibri" pitchFamily="34" charset="0"/>
              <a:buAutoNum type="arabicPeriod"/>
            </a:pPr>
            <a:endParaRPr lang="en-US" sz="2400" dirty="0" smtClean="0">
              <a:solidFill>
                <a:srgbClr val="8064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29703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382000" y="6197600"/>
            <a:ext cx="4953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7C3A58A8-94D4-4C21-A9E7-6B4ECEF2B1A8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28</a:t>
            </a:fld>
            <a:endParaRPr lang="en-US" sz="1400" dirty="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29700" name="Rectang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sz="3600" dirty="0" smtClean="0">
                <a:solidFill>
                  <a:srgbClr val="8064A2"/>
                </a:solidFill>
              </a:rPr>
              <a:t>Two prerequisites for creating education policies based on evidence:</a:t>
            </a:r>
          </a:p>
        </p:txBody>
      </p:sp>
      <p:sp>
        <p:nvSpPr>
          <p:cNvPr id="29701" name="Rectangle 7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marL="457200" indent="-457200"/>
            <a:endParaRPr lang="en-US" sz="2400" smtClean="0">
              <a:solidFill>
                <a:srgbClr val="8064A2"/>
              </a:solidFill>
            </a:endParaRPr>
          </a:p>
          <a:p>
            <a:pPr marL="457200" indent="-457200"/>
            <a:endParaRPr lang="en-US" sz="2800" smtClean="0">
              <a:solidFill>
                <a:srgbClr val="8064A2"/>
              </a:solidFill>
            </a:endParaRPr>
          </a:p>
          <a:p>
            <a:pPr marL="457200" indent="-457200"/>
            <a:r>
              <a:rPr lang="en-US" sz="2800" smtClean="0">
                <a:solidFill>
                  <a:srgbClr val="8064A2"/>
                </a:solidFill>
              </a:rPr>
              <a:t>Capacity</a:t>
            </a:r>
          </a:p>
          <a:p>
            <a:pPr marL="457200" indent="-457200"/>
            <a:endParaRPr lang="en-US" sz="2800" smtClean="0">
              <a:solidFill>
                <a:srgbClr val="8064A2"/>
              </a:solidFill>
            </a:endParaRPr>
          </a:p>
          <a:p>
            <a:pPr marL="457200" indent="-457200"/>
            <a:r>
              <a:rPr lang="en-US" sz="2800" smtClean="0">
                <a:solidFill>
                  <a:srgbClr val="8064A2"/>
                </a:solidFill>
              </a:rPr>
              <a:t>Will</a:t>
            </a:r>
          </a:p>
          <a:p>
            <a:pPr marL="457200" indent="-457200">
              <a:buFont typeface="Calibri" pitchFamily="34" charset="0"/>
              <a:buAutoNum type="arabicPeriod"/>
            </a:pPr>
            <a:endParaRPr lang="en-US" sz="2400" smtClean="0">
              <a:solidFill>
                <a:srgbClr val="8064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30727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A8D69C46-F1D3-4ED4-8E72-945EEB72EF7B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29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30724" name="Rectang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smtClean="0">
                <a:solidFill>
                  <a:srgbClr val="8064A2"/>
                </a:solidFill>
              </a:rPr>
              <a:t>(4) Funding opportunities</a:t>
            </a:r>
          </a:p>
        </p:txBody>
      </p:sp>
      <p:sp>
        <p:nvSpPr>
          <p:cNvPr id="30725" name="Rectang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i="1" smtClean="0">
                <a:solidFill>
                  <a:srgbClr val="0386B5"/>
                </a:solidFill>
              </a:rPr>
              <a:t>for </a:t>
            </a:r>
            <a:r>
              <a:rPr lang="nb-NO" i="1" u="sng" smtClean="0">
                <a:solidFill>
                  <a:srgbClr val="0386B5"/>
                </a:solidFill>
              </a:rPr>
              <a:t>capacity</a:t>
            </a:r>
            <a:r>
              <a:rPr lang="nb-NO" i="1" smtClean="0">
                <a:solidFill>
                  <a:srgbClr val="0386B5"/>
                </a:solidFill>
              </a:rPr>
              <a:t> bulding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4103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559800" y="6197600"/>
            <a:ext cx="3175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4C671E74-EC67-46DA-8397-56A4733AE34D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3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4100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smtClean="0">
                <a:solidFill>
                  <a:srgbClr val="8064A2"/>
                </a:solidFill>
              </a:rPr>
              <a:t>Methodology</a:t>
            </a:r>
            <a:endParaRPr lang="en-US" b="1" smtClean="0">
              <a:solidFill>
                <a:srgbClr val="8064A2"/>
              </a:solidFill>
            </a:endParaRPr>
          </a:p>
        </p:txBody>
      </p:sp>
      <p:sp>
        <p:nvSpPr>
          <p:cNvPr id="3077" name="Rectangle 7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>
              <a:defRPr/>
            </a:pPr>
            <a:r>
              <a:rPr lang="en-US" sz="2400" b="1" dirty="0" smtClean="0">
                <a:solidFill>
                  <a:srgbClr val="8064A2"/>
                </a:solidFill>
              </a:rPr>
              <a:t>Three areas of enquiry</a:t>
            </a:r>
            <a:r>
              <a:rPr lang="en-US" sz="2400" dirty="0" smtClean="0">
                <a:solidFill>
                  <a:srgbClr val="8064A2"/>
                </a:solidFill>
              </a:rPr>
              <a:t>: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decision makers (DM)</a:t>
            </a:r>
            <a:r>
              <a:rPr lang="en-US" sz="2400" dirty="0" smtClean="0">
                <a:solidFill>
                  <a:srgbClr val="8064A2"/>
                </a:solidFill>
              </a:rPr>
              <a:t>,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evidence providers (EP)</a:t>
            </a:r>
            <a:r>
              <a:rPr lang="en-US" sz="2400" dirty="0" smtClean="0">
                <a:solidFill>
                  <a:srgbClr val="8064A2"/>
                </a:solidFill>
              </a:rPr>
              <a:t> and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research and evidence</a:t>
            </a:r>
          </a:p>
          <a:p>
            <a:pPr>
              <a:defRPr/>
            </a:pPr>
            <a:endParaRPr lang="en-US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r>
              <a:rPr lang="en-US" sz="2400" b="1" dirty="0" smtClean="0">
                <a:solidFill>
                  <a:srgbClr val="8064A2"/>
                </a:solidFill>
              </a:rPr>
              <a:t>Data-collection method</a:t>
            </a:r>
            <a:r>
              <a:rPr lang="en-US" sz="2400" dirty="0" smtClean="0">
                <a:solidFill>
                  <a:srgbClr val="8064A2"/>
                </a:solidFill>
              </a:rPr>
              <a:t>: structured interview (DM+EP), questionnaire (EP), documentary analysis</a:t>
            </a:r>
          </a:p>
          <a:p>
            <a:pPr>
              <a:defRPr/>
            </a:pPr>
            <a:endParaRPr lang="en-US" sz="2400" dirty="0" smtClean="0">
              <a:solidFill>
                <a:srgbClr val="8064A2"/>
              </a:solidFill>
            </a:endParaRPr>
          </a:p>
          <a:p>
            <a:pPr>
              <a:defRPr/>
            </a:pPr>
            <a:r>
              <a:rPr lang="en-US" sz="2400" b="1" dirty="0" smtClean="0">
                <a:solidFill>
                  <a:srgbClr val="8064A2"/>
                </a:solidFill>
              </a:rPr>
              <a:t>Countries</a:t>
            </a:r>
            <a:r>
              <a:rPr lang="en-US" sz="2400" dirty="0" smtClean="0">
                <a:solidFill>
                  <a:srgbClr val="8064A2"/>
                </a:solidFill>
              </a:rPr>
              <a:t>: Albania, Bosnia and Herzegovina, Croatia, Macedonia, Moldova, Montenegro and Serbia</a:t>
            </a:r>
          </a:p>
          <a:p>
            <a:pPr>
              <a:defRPr/>
            </a:pPr>
            <a:endParaRPr lang="en-US" sz="2400" dirty="0" smtClean="0">
              <a:solidFill>
                <a:srgbClr val="8064A2"/>
              </a:solidFill>
            </a:endParaRPr>
          </a:p>
          <a:p>
            <a:pPr>
              <a:defRPr/>
            </a:pPr>
            <a:r>
              <a:rPr lang="en-US" sz="2400" b="1" dirty="0" smtClean="0">
                <a:solidFill>
                  <a:srgbClr val="8064A2"/>
                </a:solidFill>
              </a:rPr>
              <a:t>Research </a:t>
            </a:r>
            <a:r>
              <a:rPr lang="en-US" sz="2400" b="1" dirty="0">
                <a:solidFill>
                  <a:srgbClr val="8064A2"/>
                </a:solidFill>
              </a:rPr>
              <a:t>p</a:t>
            </a:r>
            <a:r>
              <a:rPr lang="en-US" sz="2400" b="1" dirty="0" smtClean="0">
                <a:solidFill>
                  <a:srgbClr val="8064A2"/>
                </a:solidFill>
              </a:rPr>
              <a:t>eriod</a:t>
            </a:r>
            <a:r>
              <a:rPr lang="en-US" sz="2400" dirty="0" smtClean="0">
                <a:solidFill>
                  <a:srgbClr val="8064A2"/>
                </a:solidFill>
              </a:rPr>
              <a:t>: Oct. &amp; Nov. 2011 (8.5 weeks)</a:t>
            </a:r>
          </a:p>
          <a:p>
            <a:pPr>
              <a:defRPr/>
            </a:pPr>
            <a:endParaRPr lang="en-US" sz="2400" dirty="0" smtClean="0">
              <a:solidFill>
                <a:srgbClr val="8064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31751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B528ADF0-0F44-4C44-B3B5-6890BFC2779F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30</a:t>
            </a:fld>
            <a:endParaRPr lang="en-US" sz="1400" dirty="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31748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solidFill>
                  <a:srgbClr val="8064A2"/>
                </a:solidFill>
              </a:rPr>
              <a:t>What do we need funding for?</a:t>
            </a:r>
          </a:p>
        </p:txBody>
      </p:sp>
      <p:sp>
        <p:nvSpPr>
          <p:cNvPr id="31749" name="Rectangle 7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marL="457200" indent="-457200">
              <a:buFont typeface="Calibri" pitchFamily="34" charset="0"/>
              <a:buAutoNum type="arabicPeriod"/>
            </a:pPr>
            <a:endParaRPr lang="en-GB" sz="2400" dirty="0" smtClean="0">
              <a:solidFill>
                <a:srgbClr val="8064A2"/>
              </a:solidFill>
            </a:endParaRPr>
          </a:p>
          <a:p>
            <a:pPr marL="457200" indent="-457200">
              <a:buFont typeface="Calibri" pitchFamily="34" charset="0"/>
              <a:buAutoNum type="arabicPeriod"/>
            </a:pPr>
            <a:r>
              <a:rPr lang="en-GB" sz="2400" dirty="0" smtClean="0">
                <a:solidFill>
                  <a:srgbClr val="8064A2"/>
                </a:solidFill>
              </a:rPr>
              <a:t>Regional cooperation, peer learning, exchange of practices;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en-GB" sz="2400" dirty="0" smtClean="0">
                <a:solidFill>
                  <a:srgbClr val="8064A2"/>
                </a:solidFill>
              </a:rPr>
              <a:t>Cooperation with other European countries in the domain of education policy making and the use of evidence;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en-GB" sz="2400" dirty="0" smtClean="0">
                <a:solidFill>
                  <a:srgbClr val="8064A2"/>
                </a:solidFill>
              </a:rPr>
              <a:t>Building local and regional capacities for enhancing the quality of policy making, implementation and evaluation;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en-GB" sz="2400" dirty="0" smtClean="0">
                <a:solidFill>
                  <a:srgbClr val="8064A2"/>
                </a:solidFill>
              </a:rPr>
              <a:t>Strengthening institutional capacities and linkages  within each country of the region;</a:t>
            </a:r>
          </a:p>
          <a:p>
            <a:pPr marL="457200" indent="-457200">
              <a:buFont typeface="Calibri" pitchFamily="34" charset="0"/>
              <a:buAutoNum type="arabicPeriod"/>
            </a:pPr>
            <a:endParaRPr lang="en-GB" sz="2400" dirty="0" smtClean="0">
              <a:solidFill>
                <a:srgbClr val="8064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32840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518810E5-8630-4421-B6C3-7DA856454DC0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31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32772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solidFill>
                  <a:srgbClr val="8064A2"/>
                </a:solidFill>
              </a:rPr>
              <a:t>EU funding opportunities</a:t>
            </a:r>
          </a:p>
        </p:txBody>
      </p:sp>
      <p:sp>
        <p:nvSpPr>
          <p:cNvPr id="32773" name="Rectangle 7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marL="457200" indent="-457200">
              <a:buFont typeface="Calibri" pitchFamily="34" charset="0"/>
              <a:buAutoNum type="arabicPeriod"/>
            </a:pPr>
            <a:endParaRPr lang="en-GB" sz="2400" smtClean="0">
              <a:solidFill>
                <a:srgbClr val="8064A2"/>
              </a:solidFill>
            </a:endParaRPr>
          </a:p>
          <a:p>
            <a:pPr marL="457200" indent="-457200">
              <a:buFont typeface="Calibri" pitchFamily="34" charset="0"/>
              <a:buAutoNum type="arabicPeriod"/>
            </a:pPr>
            <a:endParaRPr lang="en-GB" sz="2400" smtClean="0">
              <a:solidFill>
                <a:srgbClr val="8064A2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14400" y="1905000"/>
          <a:ext cx="7315201" cy="3352801"/>
        </p:xfrm>
        <a:graphic>
          <a:graphicData uri="http://schemas.openxmlformats.org/drawingml/2006/table">
            <a:tbl>
              <a:tblPr/>
              <a:tblGrid>
                <a:gridCol w="2491991"/>
                <a:gridCol w="964642"/>
                <a:gridCol w="964642"/>
                <a:gridCol w="964642"/>
                <a:gridCol w="964642"/>
                <a:gridCol w="964642"/>
              </a:tblGrid>
              <a:tr h="558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ENPI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TAIEX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TEMPUS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IPA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LLP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</a:tr>
              <a:tr h="399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Albania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99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Bosnia and Herzegovina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99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Croatia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  <a:tr h="399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Macedonia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99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Moldova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66"/>
                    </a:solidFill>
                  </a:tcPr>
                </a:tc>
              </a:tr>
              <a:tr h="399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Montenegro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99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Serbia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33798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458200" y="6197600"/>
            <a:ext cx="4191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6CEBD02B-1145-48C5-A2F6-67B0C095AA97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32</a:t>
            </a:fld>
            <a:endParaRPr lang="en-US" sz="1400" dirty="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33796" name="Rectang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smtClean="0">
                <a:solidFill>
                  <a:srgbClr val="8064A2"/>
                </a:solidFill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5196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559800" y="6197600"/>
            <a:ext cx="3175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8D4CD90A-DE65-4842-9FEE-69DE2BFEBF49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4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5124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smtClean="0">
                <a:solidFill>
                  <a:srgbClr val="8064A2"/>
                </a:solidFill>
              </a:rPr>
              <a:t>Data collection stats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69950" y="1603375"/>
          <a:ext cx="7407275" cy="37893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81455"/>
                <a:gridCol w="1481455"/>
                <a:gridCol w="1481455"/>
                <a:gridCol w="1481455"/>
                <a:gridCol w="1481455"/>
              </a:tblGrid>
              <a:tr h="4540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 smtClean="0">
                          <a:effectLst/>
                        </a:rPr>
                        <a:t>Interviews (individual &amp; group)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Interviewees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72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 smtClean="0">
                          <a:effectLst/>
                        </a:rPr>
                        <a:t>Decision</a:t>
                      </a:r>
                    </a:p>
                    <a:p>
                      <a:pPr algn="ctr" fontAlgn="ctr"/>
                      <a:r>
                        <a:rPr lang="en-US" sz="1600" u="none" strike="noStrike" dirty="0" smtClean="0">
                          <a:effectLst/>
                        </a:rPr>
                        <a:t>makers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 smtClean="0">
                          <a:effectLst/>
                        </a:rPr>
                        <a:t>Evidence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providers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 smtClean="0">
                          <a:effectLst/>
                        </a:rPr>
                        <a:t>Decision</a:t>
                      </a:r>
                    </a:p>
                    <a:p>
                      <a:pPr algn="ctr" fontAlgn="ctr"/>
                      <a:r>
                        <a:rPr lang="en-US" sz="1600" u="none" strike="noStrike" dirty="0" smtClean="0">
                          <a:effectLst/>
                        </a:rPr>
                        <a:t>makers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</a:rPr>
                        <a:t>Evidence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providers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Albania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B&amp;H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Croatia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Macedonia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Moldova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Montenegro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Serbia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13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16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19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22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49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 smtClean="0">
                          <a:effectLst/>
                        </a:rPr>
                        <a:t>29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41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194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559800" y="6197600"/>
            <a:ext cx="3175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4E68C4F7-D34B-4167-B89B-66B39F19514D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5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6148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smtClean="0">
                <a:solidFill>
                  <a:srgbClr val="8064A2"/>
                </a:solidFill>
              </a:rPr>
              <a:t>Data collection stats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33600" y="1600200"/>
          <a:ext cx="4724400" cy="3937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74800"/>
                <a:gridCol w="1574800"/>
                <a:gridCol w="1574800"/>
              </a:tblGrid>
              <a:tr h="3937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Questionnaire 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(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Evidence providers)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37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Filled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Albania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B&amp;H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Croatia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Macedonia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Moldova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Montenegro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Serbia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7174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559800" y="6197600"/>
            <a:ext cx="3175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5B3C5697-F789-4EB8-A04C-E132EFDB302E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6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7172" name="Rectang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smtClean="0">
                <a:solidFill>
                  <a:srgbClr val="8064A2"/>
                </a:solidFill>
              </a:rPr>
              <a:t>Selected</a:t>
            </a:r>
            <a:br>
              <a:rPr lang="en-US" sz="5400" b="1" smtClean="0">
                <a:solidFill>
                  <a:srgbClr val="8064A2"/>
                </a:solidFill>
              </a:rPr>
            </a:br>
            <a:r>
              <a:rPr lang="en-US" sz="5400" b="1" smtClean="0">
                <a:solidFill>
                  <a:srgbClr val="8064A2"/>
                </a:solidFill>
              </a:rPr>
              <a:t>preliminary findings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8199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559800" y="6197600"/>
            <a:ext cx="3175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86FE22AF-2E9F-4684-A30E-B249B2B95A8A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7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8196" name="Rectang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smtClean="0">
                <a:solidFill>
                  <a:srgbClr val="8064A2"/>
                </a:solidFill>
              </a:rPr>
              <a:t>(1) Actors, evidence &amp; interaction</a:t>
            </a:r>
          </a:p>
        </p:txBody>
      </p:sp>
      <p:sp>
        <p:nvSpPr>
          <p:cNvPr id="8197" name="Rectang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9223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559800" y="6197600"/>
            <a:ext cx="3175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E290FC79-CB5A-445C-A0E6-787E28677448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8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9220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rgbClr val="8064A2"/>
                </a:solidFill>
              </a:rPr>
              <a:t>Decision makers</a:t>
            </a:r>
          </a:p>
        </p:txBody>
      </p:sp>
      <p:sp>
        <p:nvSpPr>
          <p:cNvPr id="9221" name="Rectangle 7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678363"/>
          </a:xfrm>
        </p:spPr>
        <p:txBody>
          <a:bodyPr/>
          <a:lstStyle/>
          <a:p>
            <a:r>
              <a:rPr lang="en-US" sz="2400" dirty="0" smtClean="0">
                <a:solidFill>
                  <a:srgbClr val="8064A2"/>
                </a:solidFill>
              </a:rPr>
              <a:t>Ministries responsible for education/Agencies or other units under government which act as policy makers;</a:t>
            </a:r>
          </a:p>
          <a:p>
            <a:r>
              <a:rPr lang="en-US" sz="2400" dirty="0" smtClean="0">
                <a:solidFill>
                  <a:srgbClr val="8064A2"/>
                </a:solidFill>
              </a:rPr>
              <a:t>Act within similar governance arrangements; exception: Bosnia and Herzegovina;</a:t>
            </a:r>
          </a:p>
          <a:p>
            <a:r>
              <a:rPr lang="en-US" sz="2400" dirty="0" smtClean="0">
                <a:solidFill>
                  <a:srgbClr val="8064A2"/>
                </a:solidFill>
              </a:rPr>
              <a:t>Sharp division of the education policy making between </a:t>
            </a:r>
            <a:r>
              <a:rPr lang="en-US" sz="2400" i="1" dirty="0" smtClean="0">
                <a:solidFill>
                  <a:srgbClr val="8064A2"/>
                </a:solidFill>
              </a:rPr>
              <a:t>pre-university education </a:t>
            </a:r>
            <a:r>
              <a:rPr lang="en-US" sz="2400" dirty="0" smtClean="0">
                <a:solidFill>
                  <a:srgbClr val="8064A2"/>
                </a:solidFill>
              </a:rPr>
              <a:t>and </a:t>
            </a:r>
            <a:r>
              <a:rPr lang="en-US" sz="2400" i="1" dirty="0" smtClean="0">
                <a:solidFill>
                  <a:srgbClr val="8064A2"/>
                </a:solidFill>
              </a:rPr>
              <a:t>higher education </a:t>
            </a:r>
            <a:r>
              <a:rPr lang="en-US" sz="2400" dirty="0" smtClean="0">
                <a:solidFill>
                  <a:srgbClr val="8064A2"/>
                </a:solidFill>
              </a:rPr>
              <a:t>in all countries;</a:t>
            </a:r>
          </a:p>
          <a:p>
            <a:r>
              <a:rPr lang="en-US" sz="2400" dirty="0" smtClean="0">
                <a:solidFill>
                  <a:srgbClr val="8064A2"/>
                </a:solidFill>
              </a:rPr>
              <a:t>Very good understanding of </a:t>
            </a:r>
            <a:r>
              <a:rPr lang="en-US" sz="2400" i="1" dirty="0" smtClean="0">
                <a:solidFill>
                  <a:srgbClr val="8064A2"/>
                </a:solidFill>
              </a:rPr>
              <a:t>the importance of </a:t>
            </a:r>
            <a:r>
              <a:rPr lang="en-US" sz="2400" dirty="0" smtClean="0">
                <a:solidFill>
                  <a:srgbClr val="8064A2"/>
                </a:solidFill>
              </a:rPr>
              <a:t>EBPM, diversity in the actual understanding of </a:t>
            </a:r>
            <a:r>
              <a:rPr lang="en-US" sz="2400" i="1" dirty="0" smtClean="0">
                <a:solidFill>
                  <a:srgbClr val="8064A2"/>
                </a:solidFill>
              </a:rPr>
              <a:t>what</a:t>
            </a:r>
            <a:r>
              <a:rPr lang="en-US" sz="2400" dirty="0" smtClean="0">
                <a:solidFill>
                  <a:srgbClr val="8064A2"/>
                </a:solidFill>
              </a:rPr>
              <a:t> EBPM is and </a:t>
            </a:r>
            <a:r>
              <a:rPr lang="en-US" sz="2400" i="1" dirty="0" smtClean="0">
                <a:solidFill>
                  <a:srgbClr val="8064A2"/>
                </a:solidFill>
              </a:rPr>
              <a:t>how</a:t>
            </a:r>
            <a:r>
              <a:rPr lang="en-US" sz="2400" dirty="0" smtClean="0">
                <a:solidFill>
                  <a:srgbClr val="8064A2"/>
                </a:solidFill>
              </a:rPr>
              <a:t> it takes place;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5"/>
          <p:cNvGrpSpPr>
            <a:grpSpLocks/>
          </p:cNvGrpSpPr>
          <p:nvPr/>
        </p:nvGrpSpPr>
        <p:grpSpPr bwMode="auto">
          <a:xfrm>
            <a:off x="0" y="0"/>
            <a:ext cx="9145588" cy="6875463"/>
            <a:chOff x="0" y="0"/>
            <a:chExt cx="9146146" cy="687624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558" cy="6858780"/>
            </a:xfrm>
            <a:prstGeom prst="rect">
              <a:avLst/>
            </a:prstGeom>
            <a:solidFill>
              <a:srgbClr val="EBF2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0247" name="Picture 3" descr="temp.wmf"/>
            <p:cNvPicPr>
              <a:picLocks noChangeAspect="1"/>
            </p:cNvPicPr>
            <p:nvPr/>
          </p:nvPicPr>
          <p:blipFill>
            <a:blip r:embed="rId2" cstate="print"/>
            <a:srcRect t="83205"/>
            <a:stretch>
              <a:fillRect/>
            </a:stretch>
          </p:blipFill>
          <p:spPr bwMode="auto">
            <a:xfrm>
              <a:off x="2146" y="5776175"/>
              <a:ext cx="9144000" cy="1100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Slide Number Placeholder 6"/>
          <p:cNvSpPr txBox="1">
            <a:spLocks noGrp="1"/>
          </p:cNvSpPr>
          <p:nvPr/>
        </p:nvSpPr>
        <p:spPr bwMode="auto">
          <a:xfrm>
            <a:off x="8559800" y="6197600"/>
            <a:ext cx="3175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C9927238-2AD4-4D99-A74C-5DC1D8FCFFE6}" type="slidenum">
              <a:rPr lang="en-US" sz="1400">
                <a:solidFill>
                  <a:srgbClr val="0070C0"/>
                </a:solidFill>
                <a:latin typeface="+mn-lt"/>
                <a:cs typeface="+mn-cs"/>
              </a:rPr>
              <a:pPr algn="ctr">
                <a:defRPr/>
              </a:pPr>
              <a:t>9</a:t>
            </a:fld>
            <a:endParaRPr lang="en-US" sz="140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10244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smtClean="0">
                <a:solidFill>
                  <a:srgbClr val="8064A2"/>
                </a:solidFill>
              </a:rPr>
              <a:t>Evidence providers</a:t>
            </a:r>
          </a:p>
        </p:txBody>
      </p:sp>
      <p:sp>
        <p:nvSpPr>
          <p:cNvPr id="11269" name="Rectangle 7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6783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400" dirty="0" smtClean="0">
                <a:solidFill>
                  <a:srgbClr val="8064A2"/>
                </a:solidFill>
              </a:rPr>
              <a:t>Four types identified*:</a:t>
            </a:r>
          </a:p>
          <a:p>
            <a:pPr marL="534988">
              <a:defRPr/>
            </a:pPr>
            <a:r>
              <a:rPr lang="en-US" sz="2400" dirty="0" smtClean="0">
                <a:solidFill>
                  <a:srgbClr val="038CBD"/>
                </a:solidFill>
              </a:rPr>
              <a:t>Units within the government</a:t>
            </a:r>
          </a:p>
          <a:p>
            <a:pPr marL="534988">
              <a:defRPr/>
            </a:pPr>
            <a:r>
              <a:rPr lang="en-US" sz="2400" dirty="0" smtClean="0">
                <a:solidFill>
                  <a:srgbClr val="038CBD"/>
                </a:solidFill>
              </a:rPr>
              <a:t>Independent research institutes</a:t>
            </a:r>
          </a:p>
          <a:p>
            <a:pPr marL="534988">
              <a:defRPr/>
            </a:pPr>
            <a:r>
              <a:rPr lang="en-US" sz="2400" dirty="0" smtClean="0">
                <a:solidFill>
                  <a:srgbClr val="038CBD"/>
                </a:solidFill>
              </a:rPr>
              <a:t>Research units as parts of universities</a:t>
            </a:r>
          </a:p>
          <a:p>
            <a:pPr marL="534988">
              <a:defRPr/>
            </a:pPr>
            <a:r>
              <a:rPr lang="en-US" sz="2400" dirty="0">
                <a:solidFill>
                  <a:srgbClr val="038CBD"/>
                </a:solidFill>
              </a:rPr>
              <a:t>N</a:t>
            </a:r>
            <a:r>
              <a:rPr lang="en-US" sz="2400" dirty="0" smtClean="0">
                <a:solidFill>
                  <a:srgbClr val="038CBD"/>
                </a:solidFill>
              </a:rPr>
              <a:t>on-governmental organizations</a:t>
            </a:r>
          </a:p>
          <a:p>
            <a:pPr marL="534988">
              <a:defRPr/>
            </a:pPr>
            <a:endParaRPr lang="en-US" sz="2400" dirty="0">
              <a:solidFill>
                <a:srgbClr val="038CBD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2400" dirty="0" smtClean="0">
                <a:solidFill>
                  <a:srgbClr val="8064A2"/>
                </a:solidFill>
              </a:rPr>
              <a:t>Their influence, thematic focus, source of funding, capacity, the relationship with DM vary across the region.</a:t>
            </a:r>
          </a:p>
          <a:p>
            <a:pPr marL="0" indent="0">
              <a:buFont typeface="Arial" charset="0"/>
              <a:buNone/>
              <a:defRPr/>
            </a:pPr>
            <a:endParaRPr lang="en-US" sz="2400" dirty="0" smtClean="0">
              <a:solidFill>
                <a:srgbClr val="8064A2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2000" dirty="0" smtClean="0">
                <a:solidFill>
                  <a:srgbClr val="8064A2"/>
                </a:solidFill>
              </a:rPr>
              <a:t>*not including international  institutions/organizations.</a:t>
            </a:r>
            <a:endParaRPr lang="en-US" sz="2000" dirty="0" smtClean="0">
              <a:solidFill>
                <a:srgbClr val="038CB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2870</TotalTime>
  <Words>1276</Words>
  <Application>Microsoft Office PowerPoint</Application>
  <PresentationFormat>On-screen Show (4:3)</PresentationFormat>
  <Paragraphs>284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Slide 1</vt:lpstr>
      <vt:lpstr>Aims</vt:lpstr>
      <vt:lpstr>Methodology</vt:lpstr>
      <vt:lpstr>Data collection stats</vt:lpstr>
      <vt:lpstr>Data collection stats (cont.)</vt:lpstr>
      <vt:lpstr>Selected preliminary findings</vt:lpstr>
      <vt:lpstr>(1) Actors, evidence &amp; interaction</vt:lpstr>
      <vt:lpstr>Decision makers</vt:lpstr>
      <vt:lpstr>Evidence providers</vt:lpstr>
      <vt:lpstr>Funding source relevance for EP (questionnaire)</vt:lpstr>
      <vt:lpstr>Slide 11</vt:lpstr>
      <vt:lpstr>Slide 12</vt:lpstr>
      <vt:lpstr>Evidence and research (last 5 years)</vt:lpstr>
      <vt:lpstr>Slide 14</vt:lpstr>
      <vt:lpstr>International institutions/organizations as evidence providers</vt:lpstr>
      <vt:lpstr>Slide 16</vt:lpstr>
      <vt:lpstr>Relationship between DM &amp; EP (interview)</vt:lpstr>
      <vt:lpstr>Policy makers – researchers interaction</vt:lpstr>
      <vt:lpstr>Policy makers – researchers interaction (cont.)</vt:lpstr>
      <vt:lpstr>(2) Challenges</vt:lpstr>
      <vt:lpstr>Slide 21</vt:lpstr>
      <vt:lpstr>Slide 22</vt:lpstr>
      <vt:lpstr>Challenges to EBPM</vt:lpstr>
      <vt:lpstr>Challenges to EBPM (cont.)</vt:lpstr>
      <vt:lpstr>(4) Recommendations</vt:lpstr>
      <vt:lpstr>Recommendations for policy makers</vt:lpstr>
      <vt:lpstr>Recommendations policy makers(cont.)</vt:lpstr>
      <vt:lpstr>Two prerequisites for creating education policies based on evidence:</vt:lpstr>
      <vt:lpstr>(4) Funding opportunities</vt:lpstr>
      <vt:lpstr>What do we need funding for?</vt:lpstr>
      <vt:lpstr>EU funding opportunities</vt:lpstr>
      <vt:lpstr>thank you</vt:lpstr>
    </vt:vector>
  </TitlesOfParts>
  <Company>KLAKON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*</dc:creator>
  <cp:lastModifiedBy>npantic</cp:lastModifiedBy>
  <cp:revision>305</cp:revision>
  <cp:lastPrinted>2011-12-06T17:06:22Z</cp:lastPrinted>
  <dcterms:created xsi:type="dcterms:W3CDTF">2011-03-07T12:02:39Z</dcterms:created>
  <dcterms:modified xsi:type="dcterms:W3CDTF">2011-12-12T08:55:54Z</dcterms:modified>
</cp:coreProperties>
</file>